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Robo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5"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5a334929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275a334929c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74746edf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274746edf9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5a334929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75a334929c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5a334929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75a334929c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5a334929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75a334929c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75a334929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75a334929c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75a334929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75a334929c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dbdbf08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26dbdbf08a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5b00a29d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275b00a29d9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75a33492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275a334929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75a334929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75a334929c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5a334929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75a334929c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75a334929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75a334929c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4746edf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74746edf9e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5b00a29d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75b00a29d9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Projection White">
  <p:cSld name="Cover-Projection Whit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2376487" y="2195512"/>
            <a:ext cx="7439025" cy="2466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902524"/>
            <a:ext cx="3932100" cy="1321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5" name="Google Shape;65;p12"/>
          <p:cNvSpPr txBox="1"/>
          <p:nvPr>
            <p:ph idx="1" type="body"/>
          </p:nvPr>
        </p:nvSpPr>
        <p:spPr>
          <a:xfrm>
            <a:off x="5183188" y="1224925"/>
            <a:ext cx="6172200" cy="4873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6" name="Google Shape;66;p12"/>
          <p:cNvSpPr txBox="1"/>
          <p:nvPr>
            <p:ph idx="2" type="body"/>
          </p:nvPr>
        </p:nvSpPr>
        <p:spPr>
          <a:xfrm>
            <a:off x="839788" y="22949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7" name="Google Shape;67;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3"/>
          <p:cNvSpPr txBox="1"/>
          <p:nvPr>
            <p:ph type="title"/>
          </p:nvPr>
        </p:nvSpPr>
        <p:spPr>
          <a:xfrm>
            <a:off x="839788" y="926274"/>
            <a:ext cx="3932100" cy="1297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2" name="Google Shape;72;p13"/>
          <p:cNvSpPr/>
          <p:nvPr>
            <p:ph idx="2" type="pic"/>
          </p:nvPr>
        </p:nvSpPr>
        <p:spPr>
          <a:xfrm>
            <a:off x="5183188" y="1272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3" name="Google Shape;73;p13"/>
          <p:cNvSpPr txBox="1"/>
          <p:nvPr>
            <p:ph idx="1" type="body"/>
          </p:nvPr>
        </p:nvSpPr>
        <p:spPr>
          <a:xfrm>
            <a:off x="839788" y="23424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74" name="Google Shape;74;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9" name="Google Shape;79;p14"/>
          <p:cNvSpPr txBox="1"/>
          <p:nvPr>
            <p:ph idx="1" type="body"/>
          </p:nvPr>
        </p:nvSpPr>
        <p:spPr>
          <a:xfrm rot="5400000">
            <a:off x="4171350" y="-1005587"/>
            <a:ext cx="3849300"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5"/>
          <p:cNvSpPr txBox="1"/>
          <p:nvPr>
            <p:ph type="title"/>
          </p:nvPr>
        </p:nvSpPr>
        <p:spPr>
          <a:xfrm rot="5400000">
            <a:off x="7425900" y="2249025"/>
            <a:ext cx="5226900" cy="26289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5"/>
          <p:cNvSpPr txBox="1"/>
          <p:nvPr>
            <p:ph idx="1" type="body"/>
          </p:nvPr>
        </p:nvSpPr>
        <p:spPr>
          <a:xfrm rot="5400000">
            <a:off x="2091900" y="-303675"/>
            <a:ext cx="5226900"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Cover-Title with Logo">
  <p:cSld name="White Cover-Title with Logo">
    <p:bg>
      <p:bgPr>
        <a:solidFill>
          <a:schemeClr val="lt1"/>
        </a:solidFill>
      </p:bgPr>
    </p:bg>
    <p:spTree>
      <p:nvGrpSpPr>
        <p:cNvPr id="10" name="Shape 10"/>
        <p:cNvGrpSpPr/>
        <p:nvPr/>
      </p:nvGrpSpPr>
      <p:grpSpPr>
        <a:xfrm>
          <a:off x="0" y="0"/>
          <a:ext cx="0" cy="0"/>
          <a:chOff x="0" y="0"/>
          <a:chExt cx="0" cy="0"/>
        </a:xfrm>
      </p:grpSpPr>
      <p:sp>
        <p:nvSpPr>
          <p:cNvPr id="11" name="Google Shape;11;p3"/>
          <p:cNvSpPr txBox="1"/>
          <p:nvPr>
            <p:ph idx="1" type="subTitle"/>
          </p:nvPr>
        </p:nvSpPr>
        <p:spPr>
          <a:xfrm>
            <a:off x="1524000" y="4484905"/>
            <a:ext cx="9144000" cy="1075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2" name="Google Shape;12;p3"/>
          <p:cNvPicPr preferRelativeResize="0"/>
          <p:nvPr/>
        </p:nvPicPr>
        <p:blipFill rotWithShape="1">
          <a:blip r:embed="rId2">
            <a:alphaModFix/>
          </a:blip>
          <a:srcRect b="0" l="0" r="0" t="0"/>
          <a:stretch/>
        </p:blipFill>
        <p:spPr>
          <a:xfrm>
            <a:off x="3314918" y="1201978"/>
            <a:ext cx="5629274" cy="1866815"/>
          </a:xfrm>
          <a:prstGeom prst="rect">
            <a:avLst/>
          </a:prstGeom>
          <a:noFill/>
          <a:ln>
            <a:noFill/>
          </a:ln>
        </p:spPr>
      </p:pic>
      <p:sp>
        <p:nvSpPr>
          <p:cNvPr id="13" name="Google Shape;13;p3"/>
          <p:cNvSpPr txBox="1"/>
          <p:nvPr>
            <p:ph idx="2" type="body"/>
          </p:nvPr>
        </p:nvSpPr>
        <p:spPr>
          <a:xfrm>
            <a:off x="1524000" y="3132668"/>
            <a:ext cx="9144000" cy="126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000"/>
              </a:spcBef>
              <a:spcAft>
                <a:spcPts val="0"/>
              </a:spcAft>
              <a:buClr>
                <a:schemeClr val="dk2"/>
              </a:buClr>
              <a:buSzPts val="4400"/>
              <a:buFont typeface="Arial"/>
              <a:buNone/>
              <a:defRPr b="0" i="0" sz="4400" u="none" cap="none" strike="noStrike">
                <a:solidFill>
                  <a:schemeClr val="dk2"/>
                </a:solidFill>
                <a:latin typeface="Georgia"/>
                <a:ea typeface="Georgia"/>
                <a:cs typeface="Georgia"/>
                <a:sym typeface="Georgia"/>
              </a:defRPr>
            </a:lvl1pPr>
            <a:lvl2pPr indent="-228600" lvl="1" marL="914400"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 name="Google Shape;22;p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3" name="Google Shape;23;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6"/>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 name="Google Shape;28;p6"/>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 name="Google Shape;34;p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35" name="Google Shape;35;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8"/>
          <p:cNvSpPr txBox="1"/>
          <p:nvPr>
            <p:ph type="title"/>
          </p:nvPr>
        </p:nvSpPr>
        <p:spPr>
          <a:xfrm>
            <a:off x="838200" y="1021278"/>
            <a:ext cx="10515600" cy="1091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0" name="Google Shape;40;p8"/>
          <p:cNvSpPr txBox="1"/>
          <p:nvPr>
            <p:ph idx="1" type="body"/>
          </p:nvPr>
        </p:nvSpPr>
        <p:spPr>
          <a:xfrm>
            <a:off x="838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8"/>
          <p:cNvSpPr txBox="1"/>
          <p:nvPr>
            <p:ph idx="2" type="body"/>
          </p:nvPr>
        </p:nvSpPr>
        <p:spPr>
          <a:xfrm>
            <a:off x="6172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Google Shape;44;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9"/>
          <p:cNvSpPr txBox="1"/>
          <p:nvPr>
            <p:ph type="title"/>
          </p:nvPr>
        </p:nvSpPr>
        <p:spPr>
          <a:xfrm>
            <a:off x="838200" y="914400"/>
            <a:ext cx="10515600" cy="1268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7" name="Google Shape;47;p9"/>
          <p:cNvSpPr txBox="1"/>
          <p:nvPr>
            <p:ph idx="1" type="body"/>
          </p:nvPr>
        </p:nvSpPr>
        <p:spPr>
          <a:xfrm>
            <a:off x="836612" y="2182813"/>
            <a:ext cx="51579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8" name="Google Shape;48;p9"/>
          <p:cNvSpPr txBox="1"/>
          <p:nvPr>
            <p:ph idx="2" type="body"/>
          </p:nvPr>
        </p:nvSpPr>
        <p:spPr>
          <a:xfrm>
            <a:off x="839788" y="3006725"/>
            <a:ext cx="51579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9"/>
          <p:cNvSpPr txBox="1"/>
          <p:nvPr>
            <p:ph idx="3" type="body"/>
          </p:nvPr>
        </p:nvSpPr>
        <p:spPr>
          <a:xfrm>
            <a:off x="6169024" y="2182813"/>
            <a:ext cx="51831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0" name="Google Shape;50;p9"/>
          <p:cNvSpPr txBox="1"/>
          <p:nvPr>
            <p:ph idx="4" type="body"/>
          </p:nvPr>
        </p:nvSpPr>
        <p:spPr>
          <a:xfrm>
            <a:off x="6172200" y="3006725"/>
            <a:ext cx="51831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0"/>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 name="Google Shape;5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3.xml"/><Relationship Id="rId12" Type="http://schemas.openxmlformats.org/officeDocument/2006/relationships/slideLayout" Target="../slideLayouts/slideLayout13.xml"/><Relationship Id="rId1" Type="http://schemas.openxmlformats.org/officeDocument/2006/relationships/image" Target="../media/image2.jp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 name="Google Shape;16;p4"/>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hyperlink" Target="https://math.stackexchange.com/questions/1269983/traveling-salesman-problem-why-visit-each-city-only-once" TargetMode="External"/><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hyperlink" Target="https://python.plainenglish.io/hungarian-algorithm-introduction-python-implementation-93e7c0890e1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hyperlink" Target="https://astikanand.github.io/" TargetMode="External"/><Relationship Id="rId6" Type="http://schemas.openxmlformats.org/officeDocument/2006/relationships/hyperlink" Target="https://astikanand.github.io/techblogs/dynamic-programming-patterns/0-1-knapsack-patter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hyperlink" Target="https://www.deepmind.com/blog/alphazero-shedding-new-light-on-chess-shogi-and-go" TargetMode="External"/><Relationship Id="rId6" Type="http://schemas.openxmlformats.org/officeDocument/2006/relationships/hyperlink" Target="https://www.deepmind.com/research/highlighted-research/alphag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s://www.quantamagazine.org/computer-scientists-break-traveling-salesperson-record-20201008/"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2"/>
              </a:buClr>
              <a:buSzPts val="6000"/>
              <a:buFont typeface="Georgia"/>
              <a:buNone/>
            </a:pPr>
            <a:r>
              <a:rPr lang="en-US" sz="5000"/>
              <a:t>CSC 250: Foundations of Computer Science I</a:t>
            </a:r>
            <a:endParaRPr b="0" i="0" sz="5000" u="none" cap="none" strike="noStrike">
              <a:solidFill>
                <a:schemeClr val="dk2"/>
              </a:solidFill>
              <a:latin typeface="Georgia"/>
              <a:ea typeface="Georgia"/>
              <a:cs typeface="Georgia"/>
              <a:sym typeface="Georgia"/>
            </a:endParaRPr>
          </a:p>
        </p:txBody>
      </p:sp>
      <p:sp>
        <p:nvSpPr>
          <p:cNvPr id="94" name="Google Shape;94;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2"/>
              </a:buClr>
              <a:buSzPts val="2400"/>
              <a:buFont typeface="Arial"/>
              <a:buNone/>
            </a:pPr>
            <a:r>
              <a:rPr lang="en-US"/>
              <a:t>Fall 2023 - Lecture 4</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sz="1500"/>
              <a:t>Amitabha Dey</a:t>
            </a:r>
            <a:endParaRPr sz="1500"/>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a:t>Department</a:t>
            </a:r>
            <a:r>
              <a:rPr lang="en-US"/>
              <a:t> of Computer Science</a:t>
            </a:r>
            <a:endParaRPr/>
          </a:p>
          <a:p>
            <a:pPr indent="0" lvl="0" marL="0" marR="0" rtl="0" algn="ctr">
              <a:lnSpc>
                <a:spcPct val="90000"/>
              </a:lnSpc>
              <a:spcBef>
                <a:spcPts val="0"/>
              </a:spcBef>
              <a:spcAft>
                <a:spcPts val="0"/>
              </a:spcAft>
              <a:buClr>
                <a:schemeClr val="dk2"/>
              </a:buClr>
              <a:buSzPts val="2400"/>
              <a:buFont typeface="Arial"/>
              <a:buNone/>
            </a:pPr>
            <a:r>
              <a:rPr lang="en-US"/>
              <a:t>University of North Carolina at Greensboro</a:t>
            </a:r>
            <a:endParaRPr/>
          </a:p>
        </p:txBody>
      </p:sp>
      <p:cxnSp>
        <p:nvCxnSpPr>
          <p:cNvPr id="95" name="Google Shape;95;p16"/>
          <p:cNvCxnSpPr/>
          <p:nvPr/>
        </p:nvCxnSpPr>
        <p:spPr>
          <a:xfrm>
            <a:off x="1618175" y="4145625"/>
            <a:ext cx="9054000" cy="3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Travelling Salesman Problem</a:t>
            </a:r>
            <a:endParaRPr sz="1800"/>
          </a:p>
        </p:txBody>
      </p:sp>
      <p:pic>
        <p:nvPicPr>
          <p:cNvPr id="174" name="Google Shape;174;p25"/>
          <p:cNvPicPr preferRelativeResize="0"/>
          <p:nvPr/>
        </p:nvPicPr>
        <p:blipFill>
          <a:blip r:embed="rId3">
            <a:alphaModFix/>
          </a:blip>
          <a:stretch>
            <a:fillRect/>
          </a:stretch>
        </p:blipFill>
        <p:spPr>
          <a:xfrm>
            <a:off x="448450" y="2083675"/>
            <a:ext cx="6565156" cy="3202975"/>
          </a:xfrm>
          <a:prstGeom prst="rect">
            <a:avLst/>
          </a:prstGeom>
          <a:noFill/>
          <a:ln>
            <a:noFill/>
          </a:ln>
        </p:spPr>
      </p:pic>
      <p:sp>
        <p:nvSpPr>
          <p:cNvPr id="175" name="Google Shape;175;p25"/>
          <p:cNvSpPr txBox="1"/>
          <p:nvPr/>
        </p:nvSpPr>
        <p:spPr>
          <a:xfrm>
            <a:off x="8222550" y="4023450"/>
            <a:ext cx="232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credit - https://blog.locus.sh/</a:t>
            </a:r>
            <a:endParaRPr sz="800"/>
          </a:p>
        </p:txBody>
      </p:sp>
      <p:pic>
        <p:nvPicPr>
          <p:cNvPr id="176" name="Google Shape;176;p25"/>
          <p:cNvPicPr preferRelativeResize="0"/>
          <p:nvPr/>
        </p:nvPicPr>
        <p:blipFill rotWithShape="1">
          <a:blip r:embed="rId4">
            <a:alphaModFix/>
          </a:blip>
          <a:srcRect b="0" l="12342" r="0" t="0"/>
          <a:stretch/>
        </p:blipFill>
        <p:spPr>
          <a:xfrm>
            <a:off x="7199275" y="1176325"/>
            <a:ext cx="3822674" cy="2725650"/>
          </a:xfrm>
          <a:prstGeom prst="rect">
            <a:avLst/>
          </a:prstGeom>
          <a:noFill/>
          <a:ln>
            <a:noFill/>
          </a:ln>
        </p:spPr>
      </p:pic>
      <p:sp>
        <p:nvSpPr>
          <p:cNvPr id="177" name="Google Shape;177;p25"/>
          <p:cNvSpPr txBox="1"/>
          <p:nvPr/>
        </p:nvSpPr>
        <p:spPr>
          <a:xfrm>
            <a:off x="1877500" y="5286650"/>
            <a:ext cx="295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credit - http://www.cs.trincoll.edu/</a:t>
            </a:r>
            <a:endParaRPr sz="800"/>
          </a:p>
        </p:txBody>
      </p:sp>
      <p:sp>
        <p:nvSpPr>
          <p:cNvPr id="178" name="Google Shape;178;p25"/>
          <p:cNvSpPr txBox="1"/>
          <p:nvPr/>
        </p:nvSpPr>
        <p:spPr>
          <a:xfrm>
            <a:off x="267475" y="5797100"/>
            <a:ext cx="5607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US">
                <a:latin typeface="Roboto"/>
                <a:ea typeface="Roboto"/>
                <a:cs typeface="Roboto"/>
                <a:sym typeface="Roboto"/>
              </a:rPr>
              <a:t>Traveling salesman problem: why visit each city only once?</a:t>
            </a:r>
            <a:br>
              <a:rPr lang="en-US">
                <a:latin typeface="Roboto"/>
                <a:ea typeface="Roboto"/>
                <a:cs typeface="Roboto"/>
                <a:sym typeface="Roboto"/>
              </a:rPr>
            </a:br>
            <a:r>
              <a:rPr lang="en-US" u="sng">
                <a:solidFill>
                  <a:srgbClr val="0097A7"/>
                </a:solidFill>
                <a:latin typeface="Roboto"/>
                <a:ea typeface="Roboto"/>
                <a:cs typeface="Roboto"/>
                <a:sym typeface="Roboto"/>
                <a:hlinkClick r:id="rId5">
                  <a:extLst>
                    <a:ext uri="{A12FA001-AC4F-418D-AE19-62706E023703}">
                      <ahyp:hlinkClr val="tx"/>
                    </a:ext>
                  </a:extLst>
                </a:hlinkClick>
              </a:rPr>
              <a:t>https://math.stackexchange.com/questions/1269983/traveling-salesman-problem-why-visit-each-city-only-once</a:t>
            </a:r>
            <a:endParaRPr>
              <a:latin typeface="Roboto"/>
              <a:ea typeface="Roboto"/>
              <a:cs typeface="Roboto"/>
              <a:sym typeface="Roboto"/>
            </a:endParaRPr>
          </a:p>
        </p:txBody>
      </p:sp>
      <p:sp>
        <p:nvSpPr>
          <p:cNvPr id="179" name="Google Shape;179;p25"/>
          <p:cNvSpPr txBox="1"/>
          <p:nvPr/>
        </p:nvSpPr>
        <p:spPr>
          <a:xfrm>
            <a:off x="9481350" y="5286650"/>
            <a:ext cx="2362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CC0000"/>
                </a:solidFill>
                <a:highlight>
                  <a:srgbClr val="D4FFED"/>
                </a:highlight>
                <a:latin typeface="Roboto"/>
                <a:ea typeface="Roboto"/>
                <a:cs typeface="Roboto"/>
                <a:sym typeface="Roboto"/>
              </a:rPr>
              <a:t>Nearest Neighbor </a:t>
            </a:r>
            <a:br>
              <a:rPr lang="en-US">
                <a:solidFill>
                  <a:srgbClr val="CC0000"/>
                </a:solidFill>
                <a:highlight>
                  <a:srgbClr val="D4FFED"/>
                </a:highlight>
                <a:latin typeface="Roboto"/>
                <a:ea typeface="Roboto"/>
                <a:cs typeface="Roboto"/>
                <a:sym typeface="Roboto"/>
              </a:rPr>
            </a:br>
            <a:r>
              <a:rPr lang="en-US">
                <a:solidFill>
                  <a:srgbClr val="CC0000"/>
                </a:solidFill>
                <a:highlight>
                  <a:srgbClr val="D4FFED"/>
                </a:highlight>
                <a:latin typeface="Roboto"/>
                <a:ea typeface="Roboto"/>
                <a:cs typeface="Roboto"/>
                <a:sym typeface="Roboto"/>
              </a:rPr>
              <a:t>(Greedy Algorithm) does not guarantee an optimal solution. </a:t>
            </a:r>
            <a:endParaRPr>
              <a:solidFill>
                <a:srgbClr val="CC0000"/>
              </a:solidFill>
              <a:highlight>
                <a:srgbClr val="D4FFED"/>
              </a:highlight>
              <a:latin typeface="Roboto"/>
              <a:ea typeface="Roboto"/>
              <a:cs typeface="Roboto"/>
              <a:sym typeface="Roboto"/>
            </a:endParaRPr>
          </a:p>
        </p:txBody>
      </p:sp>
      <p:pic>
        <p:nvPicPr>
          <p:cNvPr id="180" name="Google Shape;180;p25"/>
          <p:cNvPicPr preferRelativeResize="0"/>
          <p:nvPr/>
        </p:nvPicPr>
        <p:blipFill>
          <a:blip r:embed="rId6">
            <a:alphaModFix/>
          </a:blip>
          <a:stretch>
            <a:fillRect/>
          </a:stretch>
        </p:blipFill>
        <p:spPr>
          <a:xfrm>
            <a:off x="6864213" y="4452725"/>
            <a:ext cx="2087250" cy="2087250"/>
          </a:xfrm>
          <a:prstGeom prst="rect">
            <a:avLst/>
          </a:prstGeom>
          <a:noFill/>
          <a:ln>
            <a:noFill/>
          </a:ln>
        </p:spPr>
      </p:pic>
      <p:sp>
        <p:nvSpPr>
          <p:cNvPr id="181" name="Google Shape;181;p25"/>
          <p:cNvSpPr txBox="1"/>
          <p:nvPr/>
        </p:nvSpPr>
        <p:spPr>
          <a:xfrm>
            <a:off x="6864212" y="6538175"/>
            <a:ext cx="232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credit - https://cs.stackexchange.com/</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Brute Force or Exhaustive Search</a:t>
            </a:r>
            <a:endParaRPr sz="2500"/>
          </a:p>
          <a:p>
            <a:pPr indent="0" lvl="0" marL="0" rtl="0" algn="l">
              <a:spcBef>
                <a:spcPts val="0"/>
              </a:spcBef>
              <a:spcAft>
                <a:spcPts val="0"/>
              </a:spcAft>
              <a:buClr>
                <a:schemeClr val="dk2"/>
              </a:buClr>
              <a:buSzPts val="6000"/>
              <a:buFont typeface="Georgia"/>
              <a:buNone/>
            </a:pPr>
            <a:r>
              <a:rPr lang="en-US" sz="1800"/>
              <a:t>Travelling Salesman Problem</a:t>
            </a:r>
            <a:endParaRPr sz="2500"/>
          </a:p>
        </p:txBody>
      </p:sp>
      <p:pic>
        <p:nvPicPr>
          <p:cNvPr id="187" name="Google Shape;187;p26"/>
          <p:cNvPicPr preferRelativeResize="0"/>
          <p:nvPr/>
        </p:nvPicPr>
        <p:blipFill>
          <a:blip r:embed="rId3">
            <a:alphaModFix/>
          </a:blip>
          <a:stretch>
            <a:fillRect/>
          </a:stretch>
        </p:blipFill>
        <p:spPr>
          <a:xfrm>
            <a:off x="337350" y="1957525"/>
            <a:ext cx="5334508" cy="4466700"/>
          </a:xfrm>
          <a:prstGeom prst="rect">
            <a:avLst/>
          </a:prstGeom>
          <a:noFill/>
          <a:ln>
            <a:noFill/>
          </a:ln>
        </p:spPr>
      </p:pic>
      <p:sp>
        <p:nvSpPr>
          <p:cNvPr id="188" name="Google Shape;188;p26"/>
          <p:cNvSpPr txBox="1"/>
          <p:nvPr/>
        </p:nvSpPr>
        <p:spPr>
          <a:xfrm>
            <a:off x="1675125" y="6318125"/>
            <a:ext cx="232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credit - https://www.brainkart.com/</a:t>
            </a:r>
            <a:endParaRPr sz="800"/>
          </a:p>
        </p:txBody>
      </p:sp>
      <p:sp>
        <p:nvSpPr>
          <p:cNvPr id="189" name="Google Shape;189;p26"/>
          <p:cNvSpPr txBox="1"/>
          <p:nvPr/>
        </p:nvSpPr>
        <p:spPr>
          <a:xfrm>
            <a:off x="5915525" y="1783625"/>
            <a:ext cx="5748300" cy="453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330000"/>
                </a:solidFill>
                <a:highlight>
                  <a:srgbClr val="FFFFCC"/>
                </a:highlight>
              </a:rPr>
              <a:t>The formula to calculate the number of distinct tour paths for </a:t>
            </a:r>
            <a:r>
              <a:rPr b="1" lang="en-US" sz="2000">
                <a:solidFill>
                  <a:srgbClr val="330000"/>
                </a:solidFill>
                <a:highlight>
                  <a:srgbClr val="FFFFCC"/>
                </a:highlight>
              </a:rPr>
              <a:t>n</a:t>
            </a:r>
            <a:r>
              <a:rPr i="1" lang="en-US" sz="2000">
                <a:solidFill>
                  <a:srgbClr val="330000"/>
                </a:solidFill>
                <a:highlight>
                  <a:srgbClr val="FFFFCC"/>
                </a:highlight>
              </a:rPr>
              <a:t> </a:t>
            </a:r>
            <a:r>
              <a:rPr lang="en-US" sz="2000">
                <a:solidFill>
                  <a:srgbClr val="330000"/>
                </a:solidFill>
                <a:highlight>
                  <a:srgbClr val="FFFFCC"/>
                </a:highlight>
              </a:rPr>
              <a:t>cities is </a:t>
            </a:r>
            <a:r>
              <a:rPr b="1" lang="en-US" sz="2000">
                <a:solidFill>
                  <a:srgbClr val="330000"/>
                </a:solidFill>
                <a:highlight>
                  <a:srgbClr val="FFFFCC"/>
                </a:highlight>
              </a:rPr>
              <a:t>(n-1)!</a:t>
            </a:r>
            <a:endParaRPr sz="2000">
              <a:solidFill>
                <a:srgbClr val="330000"/>
              </a:solidFill>
              <a:highlight>
                <a:srgbClr val="FFFFCC"/>
              </a:highlight>
            </a:endParaRPr>
          </a:p>
          <a:p>
            <a:pPr indent="0" lvl="0" marL="0" rtl="0" algn="l">
              <a:spcBef>
                <a:spcPts val="0"/>
              </a:spcBef>
              <a:spcAft>
                <a:spcPts val="0"/>
              </a:spcAft>
              <a:buNone/>
            </a:pPr>
            <a:r>
              <a:t/>
            </a:r>
            <a:endParaRPr>
              <a:solidFill>
                <a:srgbClr val="330000"/>
              </a:solidFill>
            </a:endParaRPr>
          </a:p>
          <a:p>
            <a:pPr indent="0" lvl="0" marL="0" rtl="0" algn="l">
              <a:spcBef>
                <a:spcPts val="0"/>
              </a:spcBef>
              <a:spcAft>
                <a:spcPts val="0"/>
              </a:spcAft>
              <a:buNone/>
            </a:pPr>
            <a:r>
              <a:rPr lang="en-US">
                <a:solidFill>
                  <a:srgbClr val="330000"/>
                </a:solidFill>
              </a:rPr>
              <a:t>A four city tour has six possible routes (3 x 2 x 1)/2=3, whilst a five city tour has 12 possible distinct tours (4 x 3 x 2 x 1)/2=12. </a:t>
            </a:r>
            <a:endParaRPr>
              <a:solidFill>
                <a:srgbClr val="330000"/>
              </a:solidFill>
            </a:endParaRPr>
          </a:p>
          <a:p>
            <a:pPr indent="0" lvl="0" marL="0" rtl="0" algn="l">
              <a:spcBef>
                <a:spcPts val="0"/>
              </a:spcBef>
              <a:spcAft>
                <a:spcPts val="0"/>
              </a:spcAft>
              <a:buNone/>
            </a:pPr>
            <a:r>
              <a:t/>
            </a:r>
            <a:endParaRPr>
              <a:solidFill>
                <a:srgbClr val="330000"/>
              </a:solidFill>
            </a:endParaRPr>
          </a:p>
          <a:p>
            <a:pPr indent="0" lvl="0" marL="0" rtl="0" algn="l">
              <a:spcBef>
                <a:spcPts val="0"/>
              </a:spcBef>
              <a:spcAft>
                <a:spcPts val="0"/>
              </a:spcAft>
              <a:buClr>
                <a:srgbClr val="000000"/>
              </a:buClr>
              <a:buSzPts val="1100"/>
              <a:buFont typeface="Arial"/>
              <a:buNone/>
            </a:pPr>
            <a:r>
              <a:rPr lang="en-US">
                <a:solidFill>
                  <a:srgbClr val="330000"/>
                </a:solidFill>
              </a:rPr>
              <a:t>A problem whose possibilities increase at such a rate rapidly becomes complex. As it would require 60 distinct drawings to represent a six city problem, humans are understandably turning toward the superior calculating speed of the computer to help with the problem.</a:t>
            </a:r>
            <a:endParaRPr>
              <a:solidFill>
                <a:srgbClr val="330000"/>
              </a:solidFill>
            </a:endParaRPr>
          </a:p>
          <a:p>
            <a:pPr indent="0" lvl="0" marL="0" rtl="0" algn="l">
              <a:lnSpc>
                <a:spcPct val="115000"/>
              </a:lnSpc>
              <a:spcBef>
                <a:spcPts val="1200"/>
              </a:spcBef>
              <a:spcAft>
                <a:spcPts val="0"/>
              </a:spcAft>
              <a:buClr>
                <a:srgbClr val="000000"/>
              </a:buClr>
              <a:buSzPts val="1100"/>
              <a:buFont typeface="Arial"/>
              <a:buNone/>
            </a:pPr>
            <a:r>
              <a:rPr lang="en-US">
                <a:solidFill>
                  <a:srgbClr val="330000"/>
                </a:solidFill>
              </a:rPr>
              <a:t>The optimum tour can be found by calculating the total length of each possible route around the cities and choosing the shortest of those. But even the computer begins to struggle at a relatively low number to consider all possible solutions. Finding the optimal route for a 30 city tour would require the calculation of distance of 4.42 x 10</a:t>
            </a:r>
            <a:r>
              <a:rPr baseline="30000" lang="en-US">
                <a:solidFill>
                  <a:srgbClr val="330000"/>
                </a:solidFill>
              </a:rPr>
              <a:t>30</a:t>
            </a:r>
            <a:r>
              <a:rPr lang="en-US">
                <a:solidFill>
                  <a:srgbClr val="330000"/>
                </a:solidFill>
              </a:rPr>
              <a:t> different possible tours.</a:t>
            </a:r>
            <a:endParaRPr>
              <a:solidFill>
                <a:srgbClr val="330000"/>
              </a:solidFill>
            </a:endParaRPr>
          </a:p>
          <a:p>
            <a:pPr indent="0" lvl="0" marL="0" rtl="0" algn="l">
              <a:spcBef>
                <a:spcPts val="12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Brute Force or Exhaustive Search</a:t>
            </a:r>
            <a:endParaRPr sz="2500"/>
          </a:p>
          <a:p>
            <a:pPr indent="0" lvl="0" marL="0" rtl="0" algn="l">
              <a:spcBef>
                <a:spcPts val="0"/>
              </a:spcBef>
              <a:spcAft>
                <a:spcPts val="0"/>
              </a:spcAft>
              <a:buClr>
                <a:schemeClr val="dk2"/>
              </a:buClr>
              <a:buSzPts val="6000"/>
              <a:buFont typeface="Georgia"/>
              <a:buNone/>
            </a:pPr>
            <a:r>
              <a:rPr lang="en-US" sz="1800"/>
              <a:t>Assignment Problem</a:t>
            </a:r>
            <a:endParaRPr sz="2500"/>
          </a:p>
        </p:txBody>
      </p:sp>
      <p:sp>
        <p:nvSpPr>
          <p:cNvPr id="195" name="Google Shape;195;p27"/>
          <p:cNvSpPr txBox="1"/>
          <p:nvPr/>
        </p:nvSpPr>
        <p:spPr>
          <a:xfrm>
            <a:off x="256800" y="2057925"/>
            <a:ext cx="65499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A0A23"/>
                </a:solidFill>
                <a:highlight>
                  <a:srgbClr val="FFFFFF"/>
                </a:highlight>
              </a:rPr>
              <a:t>Linear Assignment problems are fundamental combinatorial optimization problems. In most general form, the problem instance has a number of agents and a number of tasks.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Any agent can be assigned to perform any task, incurring some cost that may vary depending on the agent-task assignment.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It is required to perform all tasks by assigning exactly one agent to each task and exactly one task to each agent in such a way that the total cost of the assignment is minimized.</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Clr>
                <a:srgbClr val="000000"/>
              </a:buClr>
              <a:buSzPts val="1100"/>
              <a:buFont typeface="Arial"/>
              <a:buNone/>
            </a:pPr>
            <a:r>
              <a:rPr b="1" lang="en-US">
                <a:solidFill>
                  <a:srgbClr val="0A0A23"/>
                </a:solidFill>
                <a:highlight>
                  <a:srgbClr val="FFFFFF"/>
                </a:highlight>
              </a:rPr>
              <a:t>There are two approaches to calculate the cost function:  </a:t>
            </a:r>
            <a:endParaRPr b="1">
              <a:solidFill>
                <a:srgbClr val="0A0A23"/>
              </a:solidFill>
              <a:highlight>
                <a:srgbClr val="FFFFFF"/>
              </a:highlight>
            </a:endParaRPr>
          </a:p>
          <a:p>
            <a:pPr indent="0" lvl="0" marL="0" rtl="0" algn="l">
              <a:spcBef>
                <a:spcPts val="0"/>
              </a:spcBef>
              <a:spcAft>
                <a:spcPts val="0"/>
              </a:spcAft>
              <a:buClr>
                <a:srgbClr val="000000"/>
              </a:buClr>
              <a:buSzPts val="1100"/>
              <a:buFont typeface="Arial"/>
              <a:buNone/>
            </a:pPr>
            <a:r>
              <a:t/>
            </a:r>
            <a:endParaRPr>
              <a:solidFill>
                <a:srgbClr val="0A0A23"/>
              </a:solidFill>
              <a:highlight>
                <a:srgbClr val="FFFFFF"/>
              </a:highlight>
            </a:endParaRPr>
          </a:p>
          <a:p>
            <a:pPr indent="-317500" lvl="0" marL="457200" rtl="0" algn="l">
              <a:spcBef>
                <a:spcPts val="0"/>
              </a:spcBef>
              <a:spcAft>
                <a:spcPts val="0"/>
              </a:spcAft>
              <a:buClr>
                <a:srgbClr val="0A0A23"/>
              </a:buClr>
              <a:buSzPts val="1400"/>
              <a:buAutoNum type="arabicPeriod"/>
            </a:pPr>
            <a:r>
              <a:rPr lang="en-US">
                <a:solidFill>
                  <a:srgbClr val="0A0A23"/>
                </a:solidFill>
                <a:highlight>
                  <a:srgbClr val="FFFFCC"/>
                </a:highlight>
              </a:rPr>
              <a:t>For each worker, we choose job with minimum cost from list of unassigned jobs </a:t>
            </a:r>
            <a:br>
              <a:rPr lang="en-US">
                <a:solidFill>
                  <a:srgbClr val="0A0A23"/>
                </a:solidFill>
                <a:highlight>
                  <a:srgbClr val="FFFFCC"/>
                </a:highlight>
              </a:rPr>
            </a:br>
            <a:r>
              <a:rPr lang="en-US">
                <a:solidFill>
                  <a:srgbClr val="0A0A23"/>
                </a:solidFill>
                <a:highlight>
                  <a:srgbClr val="FFFFCC"/>
                </a:highlight>
              </a:rPr>
              <a:t>(take minimum entry from each row).</a:t>
            </a:r>
            <a:br>
              <a:rPr lang="en-US">
                <a:solidFill>
                  <a:srgbClr val="0A0A23"/>
                </a:solidFill>
                <a:highlight>
                  <a:srgbClr val="FFFFFF"/>
                </a:highlight>
              </a:rPr>
            </a:br>
            <a:endParaRPr>
              <a:solidFill>
                <a:srgbClr val="0A0A23"/>
              </a:solidFill>
              <a:highlight>
                <a:srgbClr val="FFFFFF"/>
              </a:highlight>
            </a:endParaRPr>
          </a:p>
          <a:p>
            <a:pPr indent="-317500" lvl="0" marL="457200" rtl="0" algn="l">
              <a:spcBef>
                <a:spcPts val="0"/>
              </a:spcBef>
              <a:spcAft>
                <a:spcPts val="0"/>
              </a:spcAft>
              <a:buClr>
                <a:srgbClr val="0A0A23"/>
              </a:buClr>
              <a:buSzPts val="1400"/>
              <a:buAutoNum type="arabicPeriod"/>
            </a:pPr>
            <a:r>
              <a:rPr lang="en-US">
                <a:solidFill>
                  <a:srgbClr val="0A0A23"/>
                </a:solidFill>
                <a:highlight>
                  <a:srgbClr val="FFFFFF"/>
                </a:highlight>
              </a:rPr>
              <a:t>For each job, we choose a worker with lowest cost for that job from list of unassigned workers </a:t>
            </a:r>
            <a:br>
              <a:rPr lang="en-US">
                <a:solidFill>
                  <a:srgbClr val="0A0A23"/>
                </a:solidFill>
                <a:highlight>
                  <a:srgbClr val="FFFFFF"/>
                </a:highlight>
              </a:rPr>
            </a:br>
            <a:r>
              <a:rPr lang="en-US">
                <a:solidFill>
                  <a:srgbClr val="0A0A23"/>
                </a:solidFill>
                <a:highlight>
                  <a:srgbClr val="FFFFFF"/>
                </a:highlight>
              </a:rPr>
              <a:t>(take minimum entry from each column).</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p:txBody>
      </p:sp>
      <p:sp>
        <p:nvSpPr>
          <p:cNvPr id="196" name="Google Shape;196;p27"/>
          <p:cNvSpPr txBox="1"/>
          <p:nvPr/>
        </p:nvSpPr>
        <p:spPr>
          <a:xfrm>
            <a:off x="6866850" y="2057925"/>
            <a:ext cx="51390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A0A23"/>
                </a:solidFill>
                <a:highlight>
                  <a:srgbClr val="FFFFFF"/>
                </a:highlight>
              </a:rPr>
              <a:t>Suppose that a taxi firm has three taxis (the agents) available, and three customers (the tasks) wishing to be picked up as soon as possible.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For each taxi the "cost" of picking up a particular customer will depend on the time taken for the taxi to reach the pickup point. This is a balanced assignment problem. Its solution is whichever combination of taxis and customers results in the least total cost.</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Now, suppose that there are four taxis available, but still only three customers. This is an unbalanced assignment problem.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One way to solve it is to invent a fourth dummy task, perhaps called "sitting still doing nothing", with a cost of 0 for the taxi assigned to it. This reduces the problem to a balanced assignment problem, which can then be solved in the usual way and still give the best solution to the problem.</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Brute Force or Exhaustive Search</a:t>
            </a:r>
            <a:endParaRPr sz="2500"/>
          </a:p>
          <a:p>
            <a:pPr indent="0" lvl="0" marL="0" rtl="0" algn="l">
              <a:spcBef>
                <a:spcPts val="0"/>
              </a:spcBef>
              <a:spcAft>
                <a:spcPts val="0"/>
              </a:spcAft>
              <a:buClr>
                <a:schemeClr val="dk2"/>
              </a:buClr>
              <a:buSzPts val="6000"/>
              <a:buFont typeface="Georgia"/>
              <a:buNone/>
            </a:pPr>
            <a:r>
              <a:rPr lang="en-US" sz="1800"/>
              <a:t>Assignment Problem</a:t>
            </a:r>
            <a:endParaRPr sz="2500"/>
          </a:p>
        </p:txBody>
      </p:sp>
      <p:pic>
        <p:nvPicPr>
          <p:cNvPr id="202" name="Google Shape;202;p28"/>
          <p:cNvPicPr preferRelativeResize="0"/>
          <p:nvPr/>
        </p:nvPicPr>
        <p:blipFill>
          <a:blip r:embed="rId3">
            <a:alphaModFix/>
          </a:blip>
          <a:stretch>
            <a:fillRect/>
          </a:stretch>
        </p:blipFill>
        <p:spPr>
          <a:xfrm>
            <a:off x="544800" y="2592275"/>
            <a:ext cx="2761800" cy="1786403"/>
          </a:xfrm>
          <a:prstGeom prst="rect">
            <a:avLst/>
          </a:prstGeom>
          <a:noFill/>
          <a:ln>
            <a:noFill/>
          </a:ln>
        </p:spPr>
      </p:pic>
      <p:sp>
        <p:nvSpPr>
          <p:cNvPr id="203" name="Google Shape;203;p28"/>
          <p:cNvSpPr txBox="1"/>
          <p:nvPr/>
        </p:nvSpPr>
        <p:spPr>
          <a:xfrm>
            <a:off x="413550" y="2030825"/>
            <a:ext cx="459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Let’s take below example and try to calculate promising cost when Job 2 is assigned to worker A.</a:t>
            </a:r>
            <a:endParaRPr/>
          </a:p>
        </p:txBody>
      </p:sp>
      <p:sp>
        <p:nvSpPr>
          <p:cNvPr id="204" name="Google Shape;204;p28"/>
          <p:cNvSpPr txBox="1"/>
          <p:nvPr/>
        </p:nvSpPr>
        <p:spPr>
          <a:xfrm>
            <a:off x="413550" y="4412075"/>
            <a:ext cx="443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Since Job 2 is assigned to worker A (marked in green), cost becomes 2 and Job 2 and worker A becomes unavailable (marked in red).</a:t>
            </a:r>
            <a:endParaRPr/>
          </a:p>
        </p:txBody>
      </p:sp>
      <p:pic>
        <p:nvPicPr>
          <p:cNvPr id="205" name="Google Shape;205;p28"/>
          <p:cNvPicPr preferRelativeResize="0"/>
          <p:nvPr/>
        </p:nvPicPr>
        <p:blipFill>
          <a:blip r:embed="rId4">
            <a:alphaModFix/>
          </a:blip>
          <a:stretch>
            <a:fillRect/>
          </a:stretch>
        </p:blipFill>
        <p:spPr>
          <a:xfrm>
            <a:off x="1030113" y="5197025"/>
            <a:ext cx="2276475" cy="1657350"/>
          </a:xfrm>
          <a:prstGeom prst="rect">
            <a:avLst/>
          </a:prstGeom>
          <a:noFill/>
          <a:ln>
            <a:noFill/>
          </a:ln>
        </p:spPr>
      </p:pic>
      <p:sp>
        <p:nvSpPr>
          <p:cNvPr id="206" name="Google Shape;206;p28"/>
          <p:cNvSpPr txBox="1"/>
          <p:nvPr/>
        </p:nvSpPr>
        <p:spPr>
          <a:xfrm>
            <a:off x="5335125" y="1067725"/>
            <a:ext cx="3758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Now we assign job 3 to worker B as it has minimum cost from list of unassigned jobs. </a:t>
            </a:r>
            <a:br>
              <a:rPr lang="en-US"/>
            </a:br>
            <a:r>
              <a:rPr lang="en-US"/>
              <a:t>Cost becomes 2 + 3 = 5 and Job 3 and worker B also becomes unavailable.</a:t>
            </a:r>
            <a:endParaRPr/>
          </a:p>
        </p:txBody>
      </p:sp>
      <p:pic>
        <p:nvPicPr>
          <p:cNvPr id="207" name="Google Shape;207;p28"/>
          <p:cNvPicPr preferRelativeResize="0"/>
          <p:nvPr/>
        </p:nvPicPr>
        <p:blipFill>
          <a:blip r:embed="rId5">
            <a:alphaModFix/>
          </a:blip>
          <a:stretch>
            <a:fillRect/>
          </a:stretch>
        </p:blipFill>
        <p:spPr>
          <a:xfrm>
            <a:off x="5833277" y="2141276"/>
            <a:ext cx="2761800" cy="1815526"/>
          </a:xfrm>
          <a:prstGeom prst="rect">
            <a:avLst/>
          </a:prstGeom>
          <a:noFill/>
          <a:ln>
            <a:noFill/>
          </a:ln>
        </p:spPr>
      </p:pic>
      <p:sp>
        <p:nvSpPr>
          <p:cNvPr id="208" name="Google Shape;208;p28"/>
          <p:cNvSpPr txBox="1"/>
          <p:nvPr/>
        </p:nvSpPr>
        <p:spPr>
          <a:xfrm>
            <a:off x="5335125" y="3983650"/>
            <a:ext cx="3758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Finally, job 1 gets assigned to worker C as it has minimum cost among unassigned jobs and job 4 gets assigned to worker C as it is only Job left. Total cost becomes 2 + 3 + 5 + 4 = 14.</a:t>
            </a:r>
            <a:endParaRPr/>
          </a:p>
        </p:txBody>
      </p:sp>
      <p:pic>
        <p:nvPicPr>
          <p:cNvPr id="209" name="Google Shape;209;p28"/>
          <p:cNvPicPr preferRelativeResize="0"/>
          <p:nvPr/>
        </p:nvPicPr>
        <p:blipFill>
          <a:blip r:embed="rId6">
            <a:alphaModFix/>
          </a:blip>
          <a:stretch>
            <a:fillRect/>
          </a:stretch>
        </p:blipFill>
        <p:spPr>
          <a:xfrm>
            <a:off x="6180875" y="5055950"/>
            <a:ext cx="2335800" cy="1684837"/>
          </a:xfrm>
          <a:prstGeom prst="rect">
            <a:avLst/>
          </a:prstGeom>
          <a:noFill/>
          <a:ln>
            <a:noFill/>
          </a:ln>
        </p:spPr>
      </p:pic>
      <p:sp>
        <p:nvSpPr>
          <p:cNvPr id="210" name="Google Shape;210;p28"/>
          <p:cNvSpPr txBox="1"/>
          <p:nvPr/>
        </p:nvSpPr>
        <p:spPr>
          <a:xfrm>
            <a:off x="9055650" y="2409725"/>
            <a:ext cx="2994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Search space diagram showing optimal solution path in green.</a:t>
            </a:r>
            <a:endParaRPr/>
          </a:p>
        </p:txBody>
      </p:sp>
      <p:pic>
        <p:nvPicPr>
          <p:cNvPr id="211" name="Google Shape;211;p28"/>
          <p:cNvPicPr preferRelativeResize="0"/>
          <p:nvPr/>
        </p:nvPicPr>
        <p:blipFill>
          <a:blip r:embed="rId7">
            <a:alphaModFix/>
          </a:blip>
          <a:stretch>
            <a:fillRect/>
          </a:stretch>
        </p:blipFill>
        <p:spPr>
          <a:xfrm>
            <a:off x="9093228" y="3355700"/>
            <a:ext cx="2994350" cy="2288050"/>
          </a:xfrm>
          <a:prstGeom prst="rect">
            <a:avLst/>
          </a:prstGeom>
          <a:noFill/>
          <a:ln>
            <a:noFill/>
          </a:ln>
        </p:spPr>
      </p:pic>
      <p:sp>
        <p:nvSpPr>
          <p:cNvPr id="212" name="Google Shape;212;p28"/>
          <p:cNvSpPr txBox="1"/>
          <p:nvPr/>
        </p:nvSpPr>
        <p:spPr>
          <a:xfrm>
            <a:off x="9430300" y="5817250"/>
            <a:ext cx="232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credit - https://www.geeksforgeeks.org/</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Brute Force or Exhaustive Search</a:t>
            </a:r>
            <a:endParaRPr sz="2500"/>
          </a:p>
          <a:p>
            <a:pPr indent="0" lvl="0" marL="0" rtl="0" algn="l">
              <a:spcBef>
                <a:spcPts val="0"/>
              </a:spcBef>
              <a:spcAft>
                <a:spcPts val="0"/>
              </a:spcAft>
              <a:buClr>
                <a:schemeClr val="dk2"/>
              </a:buClr>
              <a:buSzPts val="6000"/>
              <a:buFont typeface="Georgia"/>
              <a:buNone/>
            </a:pPr>
            <a:r>
              <a:rPr lang="en-US" sz="1800"/>
              <a:t>Assignment Problem</a:t>
            </a:r>
            <a:endParaRPr sz="2500"/>
          </a:p>
        </p:txBody>
      </p:sp>
      <p:pic>
        <p:nvPicPr>
          <p:cNvPr id="218" name="Google Shape;218;p29"/>
          <p:cNvPicPr preferRelativeResize="0"/>
          <p:nvPr/>
        </p:nvPicPr>
        <p:blipFill>
          <a:blip r:embed="rId3">
            <a:alphaModFix/>
          </a:blip>
          <a:stretch>
            <a:fillRect/>
          </a:stretch>
        </p:blipFill>
        <p:spPr>
          <a:xfrm>
            <a:off x="337350" y="1880950"/>
            <a:ext cx="6106007" cy="1643075"/>
          </a:xfrm>
          <a:prstGeom prst="rect">
            <a:avLst/>
          </a:prstGeom>
          <a:noFill/>
          <a:ln>
            <a:noFill/>
          </a:ln>
        </p:spPr>
      </p:pic>
      <p:sp>
        <p:nvSpPr>
          <p:cNvPr id="219" name="Google Shape;219;p29"/>
          <p:cNvSpPr txBox="1"/>
          <p:nvPr/>
        </p:nvSpPr>
        <p:spPr>
          <a:xfrm>
            <a:off x="662075" y="3439550"/>
            <a:ext cx="4075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&lt;1, 2, 3, 4&gt; indicates the assignment of</a:t>
            </a:r>
            <a:br>
              <a:rPr lang="en-US"/>
            </a:br>
            <a:r>
              <a:rPr lang="en-US"/>
              <a:t> </a:t>
            </a:r>
            <a:endParaRPr/>
          </a:p>
          <a:p>
            <a:pPr indent="-317500" lvl="0" marL="457200" rtl="0" algn="l">
              <a:spcBef>
                <a:spcPts val="0"/>
              </a:spcBef>
              <a:spcAft>
                <a:spcPts val="0"/>
              </a:spcAft>
              <a:buSzPts val="1400"/>
              <a:buChar char="●"/>
            </a:pPr>
            <a:r>
              <a:rPr lang="en-US"/>
              <a:t>Person 1 to Job 1, </a:t>
            </a:r>
            <a:endParaRPr/>
          </a:p>
          <a:p>
            <a:pPr indent="-317500" lvl="0" marL="457200" rtl="0" algn="l">
              <a:spcBef>
                <a:spcPts val="0"/>
              </a:spcBef>
              <a:spcAft>
                <a:spcPts val="0"/>
              </a:spcAft>
              <a:buSzPts val="1400"/>
              <a:buChar char="●"/>
            </a:pPr>
            <a:r>
              <a:rPr lang="en-US"/>
              <a:t>Person 2 to Job 2,</a:t>
            </a:r>
            <a:endParaRPr/>
          </a:p>
          <a:p>
            <a:pPr indent="-317500" lvl="0" marL="457200" rtl="0" algn="l">
              <a:spcBef>
                <a:spcPts val="0"/>
              </a:spcBef>
              <a:spcAft>
                <a:spcPts val="0"/>
              </a:spcAft>
              <a:buSzPts val="1400"/>
              <a:buChar char="●"/>
            </a:pPr>
            <a:r>
              <a:rPr lang="en-US"/>
              <a:t>Person 3 to Job 3,</a:t>
            </a:r>
            <a:endParaRPr/>
          </a:p>
          <a:p>
            <a:pPr indent="-317500" lvl="0" marL="457200" rtl="0" algn="l">
              <a:spcBef>
                <a:spcPts val="0"/>
              </a:spcBef>
              <a:spcAft>
                <a:spcPts val="0"/>
              </a:spcAft>
              <a:buSzPts val="1400"/>
              <a:buChar char="●"/>
            </a:pPr>
            <a:r>
              <a:rPr lang="en-US"/>
              <a:t>Person 4 to Job 4.</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Similarly,</a:t>
            </a:r>
            <a:br>
              <a:rPr lang="en-US"/>
            </a:br>
            <a:endParaRPr/>
          </a:p>
          <a:p>
            <a:pPr indent="0" lvl="0" marL="0" rtl="0" algn="l">
              <a:spcBef>
                <a:spcPts val="0"/>
              </a:spcBef>
              <a:spcAft>
                <a:spcPts val="0"/>
              </a:spcAft>
              <a:buNone/>
            </a:pPr>
            <a:r>
              <a:rPr lang="en-US"/>
              <a:t>&lt;1, 2, 4, 3&gt; indicates the assignment of </a:t>
            </a:r>
            <a:br>
              <a:rPr lang="en-US"/>
            </a:br>
            <a:endParaRPr/>
          </a:p>
          <a:p>
            <a:pPr indent="-317500" lvl="0" marL="457200" rtl="0" algn="l">
              <a:spcBef>
                <a:spcPts val="0"/>
              </a:spcBef>
              <a:spcAft>
                <a:spcPts val="0"/>
              </a:spcAft>
              <a:buSzPts val="1400"/>
              <a:buChar char="●"/>
            </a:pPr>
            <a:r>
              <a:rPr lang="en-US"/>
              <a:t>Person 1 to Job 1,</a:t>
            </a:r>
            <a:endParaRPr/>
          </a:p>
          <a:p>
            <a:pPr indent="-317500" lvl="0" marL="457200" rtl="0" algn="l">
              <a:spcBef>
                <a:spcPts val="0"/>
              </a:spcBef>
              <a:spcAft>
                <a:spcPts val="0"/>
              </a:spcAft>
              <a:buSzPts val="1400"/>
              <a:buChar char="●"/>
            </a:pPr>
            <a:r>
              <a:rPr lang="en-US"/>
              <a:t>Person 2 to Job 2,</a:t>
            </a:r>
            <a:endParaRPr/>
          </a:p>
          <a:p>
            <a:pPr indent="-317500" lvl="0" marL="457200" rtl="0" algn="l">
              <a:spcBef>
                <a:spcPts val="0"/>
              </a:spcBef>
              <a:spcAft>
                <a:spcPts val="0"/>
              </a:spcAft>
              <a:buSzPts val="1400"/>
              <a:buChar char="●"/>
            </a:pPr>
            <a:r>
              <a:rPr lang="en-US"/>
              <a:t>Person 3 to Job 4, </a:t>
            </a:r>
            <a:endParaRPr/>
          </a:p>
          <a:p>
            <a:pPr indent="-317500" lvl="0" marL="457200" rtl="0" algn="l">
              <a:spcBef>
                <a:spcPts val="0"/>
              </a:spcBef>
              <a:spcAft>
                <a:spcPts val="0"/>
              </a:spcAft>
              <a:buSzPts val="1400"/>
              <a:buChar char="●"/>
            </a:pPr>
            <a:r>
              <a:rPr lang="en-US"/>
              <a:t>Person 4 to Job 3.</a:t>
            </a:r>
            <a:endParaRPr/>
          </a:p>
        </p:txBody>
      </p:sp>
      <p:pic>
        <p:nvPicPr>
          <p:cNvPr id="220" name="Google Shape;220;p29"/>
          <p:cNvPicPr preferRelativeResize="0"/>
          <p:nvPr/>
        </p:nvPicPr>
        <p:blipFill rotWithShape="1">
          <a:blip r:embed="rId4">
            <a:alphaModFix/>
          </a:blip>
          <a:srcRect b="0" l="0" r="7935" t="9535"/>
          <a:stretch/>
        </p:blipFill>
        <p:spPr>
          <a:xfrm>
            <a:off x="4957450" y="2233650"/>
            <a:ext cx="5834075" cy="1855800"/>
          </a:xfrm>
          <a:prstGeom prst="rect">
            <a:avLst/>
          </a:prstGeom>
          <a:noFill/>
          <a:ln>
            <a:noFill/>
          </a:ln>
        </p:spPr>
      </p:pic>
      <p:sp>
        <p:nvSpPr>
          <p:cNvPr id="221" name="Google Shape;221;p29"/>
          <p:cNvSpPr txBox="1"/>
          <p:nvPr/>
        </p:nvSpPr>
        <p:spPr>
          <a:xfrm>
            <a:off x="4957450" y="4155850"/>
            <a:ext cx="6492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rgbClr val="333333"/>
                </a:solidFill>
                <a:highlight>
                  <a:schemeClr val="lt1"/>
                </a:highlight>
              </a:rPr>
              <a:t>Since the number of permutations to be considered for the general case of the assignment problem is </a:t>
            </a:r>
            <a:r>
              <a:rPr b="1" i="1" lang="en-US">
                <a:solidFill>
                  <a:srgbClr val="333333"/>
                </a:solidFill>
                <a:highlight>
                  <a:schemeClr val="lt1"/>
                </a:highlight>
              </a:rPr>
              <a:t>n</a:t>
            </a:r>
            <a:r>
              <a:rPr lang="en-US">
                <a:solidFill>
                  <a:srgbClr val="333333"/>
                </a:solidFill>
                <a:highlight>
                  <a:schemeClr val="lt1"/>
                </a:highlight>
              </a:rPr>
              <a:t>!, exhaustive search is impractical for all but very small instances of the problem. Fortunately, there is a much more efficient algorithm for this problem called the </a:t>
            </a:r>
            <a:r>
              <a:rPr b="1" i="1" lang="en-US">
                <a:solidFill>
                  <a:srgbClr val="333333"/>
                </a:solidFill>
                <a:highlight>
                  <a:schemeClr val="lt1"/>
                </a:highlight>
              </a:rPr>
              <a:t>Hungarian method</a:t>
            </a:r>
            <a:r>
              <a:rPr lang="en-US">
                <a:solidFill>
                  <a:srgbClr val="333333"/>
                </a:solidFill>
                <a:highlight>
                  <a:schemeClr val="lt1"/>
                </a:highlight>
              </a:rPr>
              <a:t> after the Hungarian mathematicians Dénes Kőnig and Jenő Egerváry,´ whose work underlies the method</a:t>
            </a:r>
            <a:br>
              <a:rPr lang="en-US">
                <a:solidFill>
                  <a:srgbClr val="333333"/>
                </a:solidFill>
                <a:highlight>
                  <a:schemeClr val="lt1"/>
                </a:highlight>
              </a:rPr>
            </a:br>
            <a:br>
              <a:rPr lang="en-US">
                <a:solidFill>
                  <a:srgbClr val="333333"/>
                </a:solidFill>
                <a:highlight>
                  <a:schemeClr val="lt1"/>
                </a:highlight>
              </a:rPr>
            </a:br>
            <a:r>
              <a:rPr lang="en-US">
                <a:solidFill>
                  <a:srgbClr val="333333"/>
                </a:solidFill>
                <a:highlight>
                  <a:schemeClr val="lt1"/>
                </a:highlight>
              </a:rPr>
              <a:t>Hungarian Algorithm Introduction &amp; Python Implementation</a:t>
            </a:r>
            <a:br>
              <a:rPr lang="en-US">
                <a:solidFill>
                  <a:srgbClr val="333333"/>
                </a:solidFill>
                <a:highlight>
                  <a:schemeClr val="lt1"/>
                </a:highlight>
              </a:rPr>
            </a:br>
            <a:r>
              <a:rPr lang="en-US" u="sng">
                <a:solidFill>
                  <a:srgbClr val="0097A7"/>
                </a:solidFill>
                <a:highlight>
                  <a:schemeClr val="lt1"/>
                </a:highlight>
                <a:hlinkClick r:id="rId5">
                  <a:extLst>
                    <a:ext uri="{A12FA001-AC4F-418D-AE19-62706E023703}">
                      <ahyp:hlinkClr val="tx"/>
                    </a:ext>
                  </a:extLst>
                </a:hlinkClick>
              </a:rPr>
              <a:t>https://python.plainenglish.io/hungarian-algorithm-introduction-python-implementation-93e7c0890e15</a:t>
            </a:r>
            <a:endParaRPr>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rgbClr val="333333"/>
              </a:solidFill>
              <a:highlight>
                <a:schemeClr val="lt1"/>
              </a:highlight>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Brute Force or Exhaustive Search</a:t>
            </a:r>
            <a:endParaRPr sz="2500"/>
          </a:p>
          <a:p>
            <a:pPr indent="0" lvl="0" marL="0" rtl="0" algn="l">
              <a:spcBef>
                <a:spcPts val="0"/>
              </a:spcBef>
              <a:spcAft>
                <a:spcPts val="0"/>
              </a:spcAft>
              <a:buClr>
                <a:schemeClr val="dk2"/>
              </a:buClr>
              <a:buSzPts val="6000"/>
              <a:buFont typeface="Georgia"/>
              <a:buNone/>
            </a:pPr>
            <a:r>
              <a:rPr lang="en-US" sz="1800"/>
              <a:t>0-1 Knapsack Problem</a:t>
            </a:r>
            <a:endParaRPr sz="2500"/>
          </a:p>
        </p:txBody>
      </p:sp>
      <p:sp>
        <p:nvSpPr>
          <p:cNvPr id="227" name="Google Shape;227;p30"/>
          <p:cNvSpPr txBox="1"/>
          <p:nvPr/>
        </p:nvSpPr>
        <p:spPr>
          <a:xfrm>
            <a:off x="414075" y="1985875"/>
            <a:ext cx="70596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A0A23"/>
              </a:buClr>
              <a:buSzPts val="1400"/>
              <a:buChar char="●"/>
            </a:pPr>
            <a:r>
              <a:rPr lang="en-US">
                <a:solidFill>
                  <a:srgbClr val="0A0A23"/>
                </a:solidFill>
                <a:highlight>
                  <a:schemeClr val="lt1"/>
                </a:highlight>
              </a:rPr>
              <a:t>The knapsack problem is a problem in combinatorial optimization. The knapsack problem has been studied for more than a century, with early works dating as far back as 1897.</a:t>
            </a:r>
            <a:br>
              <a:rPr lang="en-US">
                <a:solidFill>
                  <a:srgbClr val="0A0A23"/>
                </a:solidFill>
                <a:highlight>
                  <a:schemeClr val="lt1"/>
                </a:highlight>
              </a:rPr>
            </a:br>
            <a:endParaRPr>
              <a:solidFill>
                <a:srgbClr val="0A0A23"/>
              </a:solidFill>
              <a:highlight>
                <a:schemeClr val="lt1"/>
              </a:highlight>
            </a:endParaRPr>
          </a:p>
          <a:p>
            <a:pPr indent="-317500" lvl="0" marL="457200" rtl="0" algn="l">
              <a:spcBef>
                <a:spcPts val="0"/>
              </a:spcBef>
              <a:spcAft>
                <a:spcPts val="0"/>
              </a:spcAft>
              <a:buClr>
                <a:srgbClr val="0A0A23"/>
              </a:buClr>
              <a:buSzPts val="1400"/>
              <a:buChar char="●"/>
            </a:pPr>
            <a:r>
              <a:rPr lang="en-US">
                <a:solidFill>
                  <a:srgbClr val="0A0A23"/>
                </a:solidFill>
                <a:highlight>
                  <a:schemeClr val="lt1"/>
                </a:highlight>
              </a:rPr>
              <a:t>Given a set of items, each with a weight and a value, determine the number of each item to include in a collection so that the total weight is less than or equal to a given limit and the total value is as large as possible.</a:t>
            </a:r>
            <a:br>
              <a:rPr lang="en-US">
                <a:solidFill>
                  <a:srgbClr val="0A0A23"/>
                </a:solidFill>
                <a:highlight>
                  <a:schemeClr val="lt1"/>
                </a:highlight>
              </a:rPr>
            </a:br>
            <a:endParaRPr>
              <a:solidFill>
                <a:srgbClr val="0A0A23"/>
              </a:solidFill>
              <a:highlight>
                <a:schemeClr val="lt1"/>
              </a:highlight>
            </a:endParaRPr>
          </a:p>
          <a:p>
            <a:pPr indent="-317500" lvl="0" marL="457200" rtl="0" algn="l">
              <a:spcBef>
                <a:spcPts val="0"/>
              </a:spcBef>
              <a:spcAft>
                <a:spcPts val="0"/>
              </a:spcAft>
              <a:buClr>
                <a:srgbClr val="0A0A23"/>
              </a:buClr>
              <a:buSzPts val="1400"/>
              <a:buChar char="●"/>
            </a:pPr>
            <a:r>
              <a:rPr lang="en-US">
                <a:solidFill>
                  <a:srgbClr val="0A0A23"/>
                </a:solidFill>
                <a:highlight>
                  <a:schemeClr val="lt1"/>
                </a:highlight>
              </a:rPr>
              <a:t>For n items, exhaustive search leads to a  (2^n) algorithm, no matter how efficiently individual subsets are generated.</a:t>
            </a:r>
            <a:endParaRPr/>
          </a:p>
        </p:txBody>
      </p:sp>
      <p:pic>
        <p:nvPicPr>
          <p:cNvPr id="228" name="Google Shape;228;p30"/>
          <p:cNvPicPr preferRelativeResize="0"/>
          <p:nvPr/>
        </p:nvPicPr>
        <p:blipFill>
          <a:blip r:embed="rId3">
            <a:alphaModFix/>
          </a:blip>
          <a:stretch>
            <a:fillRect/>
          </a:stretch>
        </p:blipFill>
        <p:spPr>
          <a:xfrm>
            <a:off x="841950" y="4325575"/>
            <a:ext cx="5305843" cy="2339700"/>
          </a:xfrm>
          <a:prstGeom prst="rect">
            <a:avLst/>
          </a:prstGeom>
          <a:noFill/>
          <a:ln>
            <a:noFill/>
          </a:ln>
        </p:spPr>
      </p:pic>
      <p:pic>
        <p:nvPicPr>
          <p:cNvPr id="229" name="Google Shape;229;p30"/>
          <p:cNvPicPr preferRelativeResize="0"/>
          <p:nvPr/>
        </p:nvPicPr>
        <p:blipFill>
          <a:blip r:embed="rId4">
            <a:alphaModFix/>
          </a:blip>
          <a:stretch>
            <a:fillRect/>
          </a:stretch>
        </p:blipFill>
        <p:spPr>
          <a:xfrm>
            <a:off x="8440350" y="987700"/>
            <a:ext cx="3085325" cy="3085325"/>
          </a:xfrm>
          <a:prstGeom prst="rect">
            <a:avLst/>
          </a:prstGeom>
          <a:noFill/>
          <a:ln>
            <a:noFill/>
          </a:ln>
        </p:spPr>
      </p:pic>
      <p:sp>
        <p:nvSpPr>
          <p:cNvPr id="230" name="Google Shape;230;p30"/>
          <p:cNvSpPr txBox="1"/>
          <p:nvPr/>
        </p:nvSpPr>
        <p:spPr>
          <a:xfrm>
            <a:off x="8771625" y="4073025"/>
            <a:ext cx="232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credit - https://www.askpython.com/</a:t>
            </a:r>
            <a:endParaRPr sz="800"/>
          </a:p>
        </p:txBody>
      </p:sp>
      <p:pic>
        <p:nvPicPr>
          <p:cNvPr id="231" name="Google Shape;231;p30"/>
          <p:cNvPicPr preferRelativeResize="0"/>
          <p:nvPr/>
        </p:nvPicPr>
        <p:blipFill rotWithShape="1">
          <a:blip r:embed="rId5">
            <a:alphaModFix/>
          </a:blip>
          <a:srcRect b="0" l="0" r="0" t="11363"/>
          <a:stretch/>
        </p:blipFill>
        <p:spPr>
          <a:xfrm>
            <a:off x="7304194" y="4380825"/>
            <a:ext cx="4509430" cy="2158775"/>
          </a:xfrm>
          <a:prstGeom prst="rect">
            <a:avLst/>
          </a:prstGeom>
          <a:noFill/>
          <a:ln cap="flat" cmpd="sng" w="9525">
            <a:solidFill>
              <a:srgbClr val="595959"/>
            </a:solidFill>
            <a:prstDash val="solid"/>
            <a:round/>
            <a:headEnd len="sm" w="sm" type="none"/>
            <a:tailEnd len="sm" w="sm" type="none"/>
          </a:ln>
        </p:spPr>
      </p:pic>
      <p:sp>
        <p:nvSpPr>
          <p:cNvPr id="232" name="Google Shape;232;p30"/>
          <p:cNvSpPr txBox="1"/>
          <p:nvPr/>
        </p:nvSpPr>
        <p:spPr>
          <a:xfrm>
            <a:off x="8609313" y="6530275"/>
            <a:ext cx="2747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credit - https://hideoushumpbackfreak.com/</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Brute Force or Exhaustive Search</a:t>
            </a:r>
            <a:endParaRPr sz="2500"/>
          </a:p>
          <a:p>
            <a:pPr indent="0" lvl="0" marL="0" rtl="0" algn="l">
              <a:spcBef>
                <a:spcPts val="0"/>
              </a:spcBef>
              <a:spcAft>
                <a:spcPts val="0"/>
              </a:spcAft>
              <a:buClr>
                <a:schemeClr val="dk2"/>
              </a:buClr>
              <a:buSzPts val="6000"/>
              <a:buFont typeface="Georgia"/>
              <a:buNone/>
            </a:pPr>
            <a:r>
              <a:rPr lang="en-US" sz="1800"/>
              <a:t>0-1 Knapsack Problem</a:t>
            </a:r>
            <a:endParaRPr sz="2500"/>
          </a:p>
        </p:txBody>
      </p:sp>
      <p:pic>
        <p:nvPicPr>
          <p:cNvPr id="238" name="Google Shape;238;p31"/>
          <p:cNvPicPr preferRelativeResize="0"/>
          <p:nvPr/>
        </p:nvPicPr>
        <p:blipFill>
          <a:blip r:embed="rId3">
            <a:alphaModFix/>
          </a:blip>
          <a:stretch>
            <a:fillRect/>
          </a:stretch>
        </p:blipFill>
        <p:spPr>
          <a:xfrm>
            <a:off x="950500" y="1872325"/>
            <a:ext cx="3632550" cy="4677874"/>
          </a:xfrm>
          <a:prstGeom prst="rect">
            <a:avLst/>
          </a:prstGeom>
          <a:noFill/>
          <a:ln>
            <a:noFill/>
          </a:ln>
        </p:spPr>
      </p:pic>
      <p:sp>
        <p:nvSpPr>
          <p:cNvPr id="239" name="Google Shape;239;p31"/>
          <p:cNvSpPr txBox="1"/>
          <p:nvPr/>
        </p:nvSpPr>
        <p:spPr>
          <a:xfrm>
            <a:off x="1723275" y="6550200"/>
            <a:ext cx="2747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credit - https://www.brainkart.com/</a:t>
            </a:r>
            <a:endParaRPr sz="800"/>
          </a:p>
        </p:txBody>
      </p:sp>
      <p:sp>
        <p:nvSpPr>
          <p:cNvPr id="240" name="Google Shape;240;p31"/>
          <p:cNvSpPr txBox="1"/>
          <p:nvPr/>
        </p:nvSpPr>
        <p:spPr>
          <a:xfrm>
            <a:off x="5747100" y="1059975"/>
            <a:ext cx="6151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exhaustive-search approach to this problem leads to generating all the subsets of the set of n items given, computing the total weight of each subset in order to identify feasible subsets (i.e., the ones with the total weight not exceeding the knapsack capacity), and finding a subset of the largest value among them.</a:t>
            </a:r>
            <a:endParaRPr/>
          </a:p>
        </p:txBody>
      </p:sp>
      <p:pic>
        <p:nvPicPr>
          <p:cNvPr id="241" name="Google Shape;241;p31"/>
          <p:cNvPicPr preferRelativeResize="0"/>
          <p:nvPr/>
        </p:nvPicPr>
        <p:blipFill>
          <a:blip r:embed="rId4">
            <a:alphaModFix/>
          </a:blip>
          <a:stretch>
            <a:fillRect/>
          </a:stretch>
        </p:blipFill>
        <p:spPr>
          <a:xfrm>
            <a:off x="5335900" y="2322075"/>
            <a:ext cx="6729826" cy="3822800"/>
          </a:xfrm>
          <a:prstGeom prst="rect">
            <a:avLst/>
          </a:prstGeom>
          <a:noFill/>
          <a:ln>
            <a:noFill/>
          </a:ln>
        </p:spPr>
      </p:pic>
      <p:sp>
        <p:nvSpPr>
          <p:cNvPr id="242" name="Google Shape;242;p31"/>
          <p:cNvSpPr txBox="1"/>
          <p:nvPr/>
        </p:nvSpPr>
        <p:spPr>
          <a:xfrm>
            <a:off x="5960125" y="6211500"/>
            <a:ext cx="610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a:t>
            </a:r>
            <a:r>
              <a:rPr lang="en-US" sz="1000" u="sng">
                <a:solidFill>
                  <a:srgbClr val="0097A7"/>
                </a:solidFill>
                <a:hlinkClick r:id="rId5">
                  <a:extLst>
                    <a:ext uri="{A12FA001-AC4F-418D-AE19-62706E023703}">
                      <ahyp:hlinkClr val="tx"/>
                    </a:ext>
                  </a:extLst>
                </a:hlinkClick>
              </a:rPr>
              <a:t>https://astikanand.github.io/</a:t>
            </a:r>
            <a:br>
              <a:rPr lang="en-US" sz="1000"/>
            </a:br>
            <a:r>
              <a:rPr lang="en-US" sz="1000"/>
              <a:t>Article - </a:t>
            </a:r>
            <a:r>
              <a:rPr lang="en-US" sz="1000" u="sng">
                <a:solidFill>
                  <a:srgbClr val="0097A7"/>
                </a:solidFill>
                <a:hlinkClick r:id="rId6">
                  <a:extLst>
                    <a:ext uri="{A12FA001-AC4F-418D-AE19-62706E023703}">
                      <ahyp:hlinkClr val="tx"/>
                    </a:ext>
                  </a:extLst>
                </a:hlinkClick>
              </a:rPr>
              <a:t>https://astikanand.github.io/techblogs/dynamic-programming-patterns/0-1-knapsack-pattern</a:t>
            </a:r>
            <a:endParaRPr sz="1000"/>
          </a:p>
          <a:p>
            <a:pPr indent="0" lvl="0" marL="0" rtl="0" algn="l">
              <a:spcBef>
                <a:spcPts val="0"/>
              </a:spcBef>
              <a:spcAft>
                <a:spcPts val="0"/>
              </a:spcAft>
              <a:buNone/>
            </a:pPr>
            <a:r>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Brute Force or Exhaustive Search</a:t>
            </a:r>
            <a:endParaRPr sz="1800"/>
          </a:p>
        </p:txBody>
      </p:sp>
      <p:sp>
        <p:nvSpPr>
          <p:cNvPr id="101" name="Google Shape;101;p17"/>
          <p:cNvSpPr txBox="1"/>
          <p:nvPr/>
        </p:nvSpPr>
        <p:spPr>
          <a:xfrm>
            <a:off x="513075" y="2052275"/>
            <a:ext cx="55155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Many problems can be thought of as search problems. A search problem involves some set of possibilities and we are looking for one or more of the possibilities that satisfy some property. Examples:</a:t>
            </a:r>
            <a:br>
              <a:rPr lang="en-US">
                <a:solidFill>
                  <a:schemeClr val="dk1"/>
                </a:solidFill>
                <a:latin typeface="Roboto"/>
                <a:ea typeface="Roboto"/>
                <a:cs typeface="Roboto"/>
                <a:sym typeface="Roboto"/>
              </a:rPr>
            </a:b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Searching for the shortest path from SF to NYC</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Searching for the best combination of items to make in a factory</a:t>
            </a:r>
            <a:endParaRPr>
              <a:solidFill>
                <a:schemeClr val="dk1"/>
              </a:solidFill>
              <a:latin typeface="Roboto"/>
              <a:ea typeface="Roboto"/>
              <a:cs typeface="Roboto"/>
              <a:sym typeface="Roboto"/>
            </a:endParaRPr>
          </a:p>
          <a:p>
            <a:pPr indent="0" lvl="0" marL="9144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For some problems we need to understand and perhaps generate the set of all possibilities over which we will search.</a:t>
            </a:r>
            <a:br>
              <a:rPr lang="en-US">
                <a:solidFill>
                  <a:schemeClr val="dk1"/>
                </a:solidFill>
                <a:latin typeface="Roboto"/>
                <a:ea typeface="Roboto"/>
                <a:cs typeface="Roboto"/>
                <a:sym typeface="Roboto"/>
              </a:rPr>
            </a:b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Method for brute force or exhaustive search of all possibilities:</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Generate a list of all potential solutions to the problem</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solidFill>
                  <a:schemeClr val="dk1"/>
                </a:solidFill>
                <a:latin typeface="Roboto"/>
                <a:ea typeface="Roboto"/>
                <a:cs typeface="Roboto"/>
                <a:sym typeface="Roboto"/>
              </a:rPr>
              <a:t>Evaluate potential solutions one by one disqualifying infeasible ones and, for an optimization problem, keeping track of the best one found so far.</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pic>
        <p:nvPicPr>
          <p:cNvPr id="102" name="Google Shape;102;p17"/>
          <p:cNvPicPr preferRelativeResize="0"/>
          <p:nvPr/>
        </p:nvPicPr>
        <p:blipFill>
          <a:blip r:embed="rId3">
            <a:alphaModFix/>
          </a:blip>
          <a:stretch>
            <a:fillRect/>
          </a:stretch>
        </p:blipFill>
        <p:spPr>
          <a:xfrm>
            <a:off x="6933000" y="1176325"/>
            <a:ext cx="5081325" cy="2858251"/>
          </a:xfrm>
          <a:prstGeom prst="rect">
            <a:avLst/>
          </a:prstGeom>
          <a:noFill/>
          <a:ln>
            <a:noFill/>
          </a:ln>
        </p:spPr>
      </p:pic>
      <p:pic>
        <p:nvPicPr>
          <p:cNvPr id="103" name="Google Shape;103;p17"/>
          <p:cNvPicPr preferRelativeResize="0"/>
          <p:nvPr/>
        </p:nvPicPr>
        <p:blipFill rotWithShape="1">
          <a:blip r:embed="rId4">
            <a:alphaModFix/>
          </a:blip>
          <a:srcRect b="0" l="0" r="0" t="16184"/>
          <a:stretch/>
        </p:blipFill>
        <p:spPr>
          <a:xfrm>
            <a:off x="7074488" y="4034575"/>
            <a:ext cx="4939837" cy="2329000"/>
          </a:xfrm>
          <a:prstGeom prst="rect">
            <a:avLst/>
          </a:prstGeom>
          <a:noFill/>
          <a:ln>
            <a:noFill/>
          </a:ln>
        </p:spPr>
      </p:pic>
      <p:sp>
        <p:nvSpPr>
          <p:cNvPr id="104" name="Google Shape;104;p17"/>
          <p:cNvSpPr txBox="1"/>
          <p:nvPr/>
        </p:nvSpPr>
        <p:spPr>
          <a:xfrm>
            <a:off x="8199564" y="6331475"/>
            <a:ext cx="285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a:t>
            </a:r>
            <a:r>
              <a:rPr lang="en-US" sz="1000"/>
              <a:t>https://www.engati.com/</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Brute Force or Exhaustive Search</a:t>
            </a:r>
            <a:endParaRPr sz="2500"/>
          </a:p>
          <a:p>
            <a:pPr indent="0" lvl="0" marL="0" rtl="0" algn="l">
              <a:spcBef>
                <a:spcPts val="0"/>
              </a:spcBef>
              <a:spcAft>
                <a:spcPts val="0"/>
              </a:spcAft>
              <a:buClr>
                <a:schemeClr val="dk2"/>
              </a:buClr>
              <a:buSzPts val="6000"/>
              <a:buFont typeface="Georgia"/>
              <a:buNone/>
            </a:pPr>
            <a:r>
              <a:rPr lang="en-US" sz="1800"/>
              <a:t>Unlocking 4-digit Padlock</a:t>
            </a:r>
            <a:endParaRPr sz="1800"/>
          </a:p>
        </p:txBody>
      </p:sp>
      <p:sp>
        <p:nvSpPr>
          <p:cNvPr id="110" name="Google Shape;110;p18"/>
          <p:cNvSpPr txBox="1"/>
          <p:nvPr/>
        </p:nvSpPr>
        <p:spPr>
          <a:xfrm>
            <a:off x="337350" y="1872325"/>
            <a:ext cx="10556700" cy="195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n-US">
                <a:solidFill>
                  <a:srgbClr val="0A0A23"/>
                </a:solidFill>
                <a:highlight>
                  <a:srgbClr val="FFFFFF"/>
                </a:highlight>
              </a:rPr>
              <a:t>For example, imagine you have a small padlock with 4 digits, each from 0-9. You forgot your combination, but you don't want to buy another padlock. </a:t>
            </a:r>
            <a:br>
              <a:rPr lang="en-US">
                <a:solidFill>
                  <a:srgbClr val="0A0A23"/>
                </a:solidFill>
                <a:highlight>
                  <a:srgbClr val="FFFFFF"/>
                </a:highlight>
              </a:rPr>
            </a:br>
            <a:r>
              <a:rPr lang="en-US">
                <a:solidFill>
                  <a:srgbClr val="0A0A23"/>
                </a:solidFill>
                <a:highlight>
                  <a:srgbClr val="FFFFFF"/>
                </a:highlight>
              </a:rPr>
              <a:t>Since you can't remember any of the digits, you have to use a brute force method to open the lock.</a:t>
            </a:r>
            <a:br>
              <a:rPr lang="en-US">
                <a:solidFill>
                  <a:srgbClr val="0A0A23"/>
                </a:solidFill>
                <a:highlight>
                  <a:srgbClr val="FFFFFF"/>
                </a:highlight>
              </a:rPr>
            </a:br>
            <a:r>
              <a:rPr lang="en-US">
                <a:solidFill>
                  <a:srgbClr val="0A0A23"/>
                </a:solidFill>
                <a:highlight>
                  <a:srgbClr val="FFFFFF"/>
                </a:highlight>
              </a:rPr>
              <a:t>So you set all the numbers back to 0 and try them one by one: 0001, 0002, 0003, and so on until it opens. In the worst case scenario, it would take 10⁴, or 10,000 tries to find your combination.</a:t>
            </a:r>
            <a:endParaRPr>
              <a:solidFill>
                <a:srgbClr val="0A0A23"/>
              </a:solidFill>
              <a:highlight>
                <a:srgbClr val="FFFFFF"/>
              </a:highlight>
            </a:endParaRPr>
          </a:p>
          <a:p>
            <a:pPr indent="0" lvl="0" marL="0" rtl="0" algn="l">
              <a:spcBef>
                <a:spcPts val="2500"/>
              </a:spcBef>
              <a:spcAft>
                <a:spcPts val="0"/>
              </a:spcAft>
              <a:buNone/>
            </a:pPr>
            <a:r>
              <a:t/>
            </a:r>
            <a:endParaRPr>
              <a:latin typeface="Roboto"/>
              <a:ea typeface="Roboto"/>
              <a:cs typeface="Roboto"/>
              <a:sym typeface="Roboto"/>
            </a:endParaRPr>
          </a:p>
        </p:txBody>
      </p:sp>
      <p:pic>
        <p:nvPicPr>
          <p:cNvPr id="111" name="Google Shape;111;p18"/>
          <p:cNvPicPr preferRelativeResize="0"/>
          <p:nvPr/>
        </p:nvPicPr>
        <p:blipFill>
          <a:blip r:embed="rId3">
            <a:alphaModFix/>
          </a:blip>
          <a:stretch>
            <a:fillRect/>
          </a:stretch>
        </p:blipFill>
        <p:spPr>
          <a:xfrm>
            <a:off x="726875" y="3336700"/>
            <a:ext cx="4839899" cy="3226600"/>
          </a:xfrm>
          <a:prstGeom prst="rect">
            <a:avLst/>
          </a:prstGeom>
          <a:noFill/>
          <a:ln cap="flat" cmpd="sng" w="9525">
            <a:solidFill>
              <a:srgbClr val="595959"/>
            </a:solidFill>
            <a:prstDash val="solid"/>
            <a:round/>
            <a:headEnd len="sm" w="sm" type="none"/>
            <a:tailEnd len="sm" w="sm" type="none"/>
          </a:ln>
        </p:spPr>
      </p:pic>
      <p:sp>
        <p:nvSpPr>
          <p:cNvPr id="112" name="Google Shape;112;p18"/>
          <p:cNvSpPr txBox="1"/>
          <p:nvPr/>
        </p:nvSpPr>
        <p:spPr>
          <a:xfrm>
            <a:off x="1924625" y="6563300"/>
            <a:ext cx="211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credit - https://www.statology.org/</a:t>
            </a:r>
            <a:endParaRPr sz="800"/>
          </a:p>
        </p:txBody>
      </p:sp>
      <p:pic>
        <p:nvPicPr>
          <p:cNvPr id="113" name="Google Shape;113;p18"/>
          <p:cNvPicPr preferRelativeResize="0"/>
          <p:nvPr/>
        </p:nvPicPr>
        <p:blipFill>
          <a:blip r:embed="rId4">
            <a:alphaModFix/>
          </a:blip>
          <a:stretch>
            <a:fillRect/>
          </a:stretch>
        </p:blipFill>
        <p:spPr>
          <a:xfrm>
            <a:off x="6129226" y="3336700"/>
            <a:ext cx="4764825" cy="2926775"/>
          </a:xfrm>
          <a:prstGeom prst="rect">
            <a:avLst/>
          </a:prstGeom>
          <a:noFill/>
          <a:ln cap="flat" cmpd="sng" w="9525">
            <a:solidFill>
              <a:srgbClr val="595959"/>
            </a:solidFill>
            <a:prstDash val="solid"/>
            <a:round/>
            <a:headEnd len="sm" w="sm" type="none"/>
            <a:tailEnd len="sm" w="sm" type="none"/>
          </a:ln>
        </p:spPr>
      </p:pic>
      <p:sp>
        <p:nvSpPr>
          <p:cNvPr id="114" name="Google Shape;114;p18"/>
          <p:cNvSpPr txBox="1"/>
          <p:nvPr/>
        </p:nvSpPr>
        <p:spPr>
          <a:xfrm>
            <a:off x="7324525" y="6323925"/>
            <a:ext cx="237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credit - https://mathbitsnotebook.com/</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Brute Force or Exhaustive Search</a:t>
            </a:r>
            <a:endParaRPr sz="2500"/>
          </a:p>
          <a:p>
            <a:pPr indent="0" lvl="0" marL="0" rtl="0" algn="l">
              <a:spcBef>
                <a:spcPts val="0"/>
              </a:spcBef>
              <a:spcAft>
                <a:spcPts val="0"/>
              </a:spcAft>
              <a:buClr>
                <a:schemeClr val="dk2"/>
              </a:buClr>
              <a:buSzPts val="6000"/>
              <a:buFont typeface="Georgia"/>
              <a:buNone/>
            </a:pPr>
            <a:r>
              <a:rPr lang="en-US" sz="1800"/>
              <a:t>Eight Queens Puzzle</a:t>
            </a:r>
            <a:endParaRPr sz="1800"/>
          </a:p>
        </p:txBody>
      </p:sp>
      <p:sp>
        <p:nvSpPr>
          <p:cNvPr id="120" name="Google Shape;120;p19"/>
          <p:cNvSpPr txBox="1"/>
          <p:nvPr/>
        </p:nvSpPr>
        <p:spPr>
          <a:xfrm>
            <a:off x="337350" y="1872325"/>
            <a:ext cx="40494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A0A23"/>
                </a:solidFill>
                <a:highlight>
                  <a:srgbClr val="FFFFFF"/>
                </a:highlight>
              </a:rPr>
              <a:t>The eight queens puzzle is the problem of placing eight chess queens on an 8×8 chessboard so that no two queens threaten each other; thus, a solution requires that no two queens share the same row, column, or diagonal.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There are 92 solutions. The problem was first posed in the mid-19th century. In the modern era, it is often used as an example problem for various computer programming techniques.</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The eight queens puzzle is a special case of the more general n queens problem of placing n non-attacking queens on an n×n chessboard. Solutions exist for all natural numbers n with the exception of n = 2 and n = 3.</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p:txBody>
      </p:sp>
      <p:sp>
        <p:nvSpPr>
          <p:cNvPr id="121" name="Google Shape;121;p19"/>
          <p:cNvSpPr txBox="1"/>
          <p:nvPr/>
        </p:nvSpPr>
        <p:spPr>
          <a:xfrm>
            <a:off x="7875575" y="1872325"/>
            <a:ext cx="39321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0A0A23"/>
                </a:solidFill>
                <a:highlight>
                  <a:srgbClr val="FFFFFF"/>
                </a:highlight>
              </a:rPr>
              <a:t>The problem of finding all solutions to the 8-queens problem can be quite computationally expensive, as there are </a:t>
            </a:r>
            <a:r>
              <a:rPr b="1" lang="en-US">
                <a:solidFill>
                  <a:srgbClr val="0A0A23"/>
                </a:solidFill>
                <a:highlight>
                  <a:srgbClr val="FFFFFF"/>
                </a:highlight>
              </a:rPr>
              <a:t>4,426,165,368</a:t>
            </a:r>
            <a:r>
              <a:rPr lang="en-US">
                <a:solidFill>
                  <a:srgbClr val="0A0A23"/>
                </a:solidFill>
                <a:highlight>
                  <a:srgbClr val="FFFFFF"/>
                </a:highlight>
              </a:rPr>
              <a:t> possible arrangements of eight queens on an 8×8 board, but only </a:t>
            </a:r>
            <a:r>
              <a:rPr b="1" lang="en-US">
                <a:solidFill>
                  <a:srgbClr val="0A0A23"/>
                </a:solidFill>
                <a:highlight>
                  <a:srgbClr val="FFFFFF"/>
                </a:highlight>
              </a:rPr>
              <a:t>92</a:t>
            </a:r>
            <a:r>
              <a:rPr lang="en-US">
                <a:solidFill>
                  <a:srgbClr val="0A0A23"/>
                </a:solidFill>
                <a:highlight>
                  <a:srgbClr val="FFFFFF"/>
                </a:highlight>
              </a:rPr>
              <a:t> solutions. </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It is possible to use shortcuts that reduce computational requirements or rules of thumb that avoids brute-force computational techniques.</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a:p>
            <a:pPr indent="0" lvl="0" marL="0" rtl="0" algn="l">
              <a:spcBef>
                <a:spcPts val="0"/>
              </a:spcBef>
              <a:spcAft>
                <a:spcPts val="0"/>
              </a:spcAft>
              <a:buNone/>
            </a:pPr>
            <a:r>
              <a:rPr lang="en-US">
                <a:solidFill>
                  <a:srgbClr val="0A0A23"/>
                </a:solidFill>
                <a:highlight>
                  <a:srgbClr val="FFFFFF"/>
                </a:highlight>
              </a:rPr>
              <a:t>For example, by applying a simple rule that chooses one queen from each column, it is possible to reduce the number of possibilities to 16,777,216 (that is, 8⁸) possible combinations.</a:t>
            </a:r>
            <a:endParaRPr>
              <a:solidFill>
                <a:srgbClr val="0A0A23"/>
              </a:solidFill>
              <a:highlight>
                <a:srgbClr val="FFFFFF"/>
              </a:highlight>
            </a:endParaRPr>
          </a:p>
          <a:p>
            <a:pPr indent="0" lvl="0" marL="0" rtl="0" algn="l">
              <a:spcBef>
                <a:spcPts val="0"/>
              </a:spcBef>
              <a:spcAft>
                <a:spcPts val="0"/>
              </a:spcAft>
              <a:buNone/>
            </a:pPr>
            <a:r>
              <a:t/>
            </a:r>
            <a:endParaRPr>
              <a:solidFill>
                <a:srgbClr val="0A0A23"/>
              </a:solidFill>
              <a:highlight>
                <a:srgbClr val="FFFFFF"/>
              </a:highlight>
            </a:endParaRPr>
          </a:p>
        </p:txBody>
      </p:sp>
      <p:pic>
        <p:nvPicPr>
          <p:cNvPr id="122" name="Google Shape;122;p19"/>
          <p:cNvPicPr preferRelativeResize="0"/>
          <p:nvPr/>
        </p:nvPicPr>
        <p:blipFill>
          <a:blip r:embed="rId3">
            <a:alphaModFix/>
          </a:blip>
          <a:stretch>
            <a:fillRect/>
          </a:stretch>
        </p:blipFill>
        <p:spPr>
          <a:xfrm>
            <a:off x="4530352" y="2046877"/>
            <a:ext cx="3396525" cy="3396550"/>
          </a:xfrm>
          <a:prstGeom prst="rect">
            <a:avLst/>
          </a:prstGeom>
          <a:noFill/>
          <a:ln>
            <a:noFill/>
          </a:ln>
        </p:spPr>
      </p:pic>
      <p:sp>
        <p:nvSpPr>
          <p:cNvPr id="123" name="Google Shape;123;p19"/>
          <p:cNvSpPr txBox="1"/>
          <p:nvPr/>
        </p:nvSpPr>
        <p:spPr>
          <a:xfrm>
            <a:off x="5188073" y="5254963"/>
            <a:ext cx="208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Colin M.L. Burnett</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Brute Force or Exhaustive Search</a:t>
            </a:r>
            <a:endParaRPr sz="2500"/>
          </a:p>
          <a:p>
            <a:pPr indent="0" lvl="0" marL="0" rtl="0" algn="l">
              <a:spcBef>
                <a:spcPts val="0"/>
              </a:spcBef>
              <a:spcAft>
                <a:spcPts val="0"/>
              </a:spcAft>
              <a:buClr>
                <a:schemeClr val="dk2"/>
              </a:buClr>
              <a:buSzPts val="6000"/>
              <a:buFont typeface="Georgia"/>
              <a:buNone/>
            </a:pPr>
            <a:r>
              <a:rPr lang="en-US" sz="1800"/>
              <a:t>Eight Queens Puzzle</a:t>
            </a:r>
            <a:endParaRPr sz="1800"/>
          </a:p>
        </p:txBody>
      </p:sp>
      <p:pic>
        <p:nvPicPr>
          <p:cNvPr id="129" name="Google Shape;129;p20"/>
          <p:cNvPicPr preferRelativeResize="0"/>
          <p:nvPr/>
        </p:nvPicPr>
        <p:blipFill>
          <a:blip r:embed="rId3">
            <a:alphaModFix/>
          </a:blip>
          <a:stretch>
            <a:fillRect/>
          </a:stretch>
        </p:blipFill>
        <p:spPr>
          <a:xfrm>
            <a:off x="458677" y="1932175"/>
            <a:ext cx="5705580" cy="4279201"/>
          </a:xfrm>
          <a:prstGeom prst="rect">
            <a:avLst/>
          </a:prstGeom>
          <a:noFill/>
          <a:ln cap="flat" cmpd="sng" w="9525">
            <a:solidFill>
              <a:srgbClr val="595959"/>
            </a:solidFill>
            <a:prstDash val="solid"/>
            <a:round/>
            <a:headEnd len="sm" w="sm" type="none"/>
            <a:tailEnd len="sm" w="sm" type="none"/>
          </a:ln>
        </p:spPr>
      </p:pic>
      <p:sp>
        <p:nvSpPr>
          <p:cNvPr id="130" name="Google Shape;130;p20"/>
          <p:cNvSpPr txBox="1"/>
          <p:nvPr/>
        </p:nvSpPr>
        <p:spPr>
          <a:xfrm>
            <a:off x="1866512" y="6229000"/>
            <a:ext cx="278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https://docs.optaplanner.org/</a:t>
            </a:r>
            <a:endParaRPr sz="1000"/>
          </a:p>
        </p:txBody>
      </p:sp>
      <p:sp>
        <p:nvSpPr>
          <p:cNvPr id="131" name="Google Shape;131;p20"/>
          <p:cNvSpPr txBox="1"/>
          <p:nvPr/>
        </p:nvSpPr>
        <p:spPr>
          <a:xfrm>
            <a:off x="6437524" y="1872325"/>
            <a:ext cx="52605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The Brute Force algorithm creates and evaluates every possible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Notice that it creates a search tree that explodes exponentially as the problem size increases, so it hits a scalability wall.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Exhaustive Search variants suffer from 2 big scalability issues: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They scale terribly memory wise.</a:t>
            </a:r>
            <a:endParaRPr/>
          </a:p>
          <a:p>
            <a:pPr indent="-317500" lvl="0" marL="457200" rtl="0" algn="l">
              <a:spcBef>
                <a:spcPts val="0"/>
              </a:spcBef>
              <a:spcAft>
                <a:spcPts val="0"/>
              </a:spcAft>
              <a:buSzPts val="1400"/>
              <a:buChar char="●"/>
            </a:pPr>
            <a:r>
              <a:rPr lang="en-US"/>
              <a:t>They scale horribly performance wise.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advantages of the brute-force search are: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Will find the correct solution from all possibilities</a:t>
            </a:r>
            <a:endParaRPr/>
          </a:p>
          <a:p>
            <a:pPr indent="-317500" lvl="0" marL="457200" rtl="0" algn="l">
              <a:spcBef>
                <a:spcPts val="0"/>
              </a:spcBef>
              <a:spcAft>
                <a:spcPts val="0"/>
              </a:spcAft>
              <a:buSzPts val="1400"/>
              <a:buChar char="●"/>
            </a:pPr>
            <a:r>
              <a:rPr lang="en-US"/>
              <a:t>Useful for small and simple problems</a:t>
            </a:r>
            <a:endParaRPr/>
          </a:p>
          <a:p>
            <a:pPr indent="-317500" lvl="0" marL="457200" rtl="0" algn="l">
              <a:spcBef>
                <a:spcPts val="0"/>
              </a:spcBef>
              <a:spcAft>
                <a:spcPts val="0"/>
              </a:spcAft>
              <a:buSzPts val="1400"/>
              <a:buChar char="●"/>
            </a:pPr>
            <a:r>
              <a:rPr lang="en-US"/>
              <a:t>Does not require domain knowledge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Brute Force or Exhaustive Search</a:t>
            </a:r>
            <a:endParaRPr sz="2500"/>
          </a:p>
          <a:p>
            <a:pPr indent="0" lvl="0" marL="0" rtl="0" algn="l">
              <a:spcBef>
                <a:spcPts val="0"/>
              </a:spcBef>
              <a:spcAft>
                <a:spcPts val="0"/>
              </a:spcAft>
              <a:buClr>
                <a:schemeClr val="dk2"/>
              </a:buClr>
              <a:buSzPts val="6000"/>
              <a:buFont typeface="Georgia"/>
              <a:buNone/>
            </a:pPr>
            <a:r>
              <a:rPr lang="en-US" sz="1800"/>
              <a:t>Scalability of Exhaustive Search</a:t>
            </a:r>
            <a:endParaRPr sz="1800"/>
          </a:p>
        </p:txBody>
      </p:sp>
      <p:pic>
        <p:nvPicPr>
          <p:cNvPr id="137" name="Google Shape;137;p21"/>
          <p:cNvPicPr preferRelativeResize="0"/>
          <p:nvPr/>
        </p:nvPicPr>
        <p:blipFill>
          <a:blip r:embed="rId3">
            <a:alphaModFix/>
          </a:blip>
          <a:stretch>
            <a:fillRect/>
          </a:stretch>
        </p:blipFill>
        <p:spPr>
          <a:xfrm>
            <a:off x="337350" y="2079279"/>
            <a:ext cx="5412774" cy="4059596"/>
          </a:xfrm>
          <a:prstGeom prst="rect">
            <a:avLst/>
          </a:prstGeom>
          <a:noFill/>
          <a:ln>
            <a:noFill/>
          </a:ln>
        </p:spPr>
      </p:pic>
      <p:pic>
        <p:nvPicPr>
          <p:cNvPr id="138" name="Google Shape;138;p21"/>
          <p:cNvPicPr preferRelativeResize="0"/>
          <p:nvPr/>
        </p:nvPicPr>
        <p:blipFill>
          <a:blip r:embed="rId4">
            <a:alphaModFix/>
          </a:blip>
          <a:stretch>
            <a:fillRect/>
          </a:stretch>
        </p:blipFill>
        <p:spPr>
          <a:xfrm>
            <a:off x="6132475" y="2079288"/>
            <a:ext cx="5412774" cy="4059590"/>
          </a:xfrm>
          <a:prstGeom prst="rect">
            <a:avLst/>
          </a:prstGeom>
          <a:noFill/>
          <a:ln>
            <a:noFill/>
          </a:ln>
        </p:spPr>
      </p:pic>
      <p:sp>
        <p:nvSpPr>
          <p:cNvPr id="139" name="Google Shape;139;p21"/>
          <p:cNvSpPr txBox="1"/>
          <p:nvPr/>
        </p:nvSpPr>
        <p:spPr>
          <a:xfrm>
            <a:off x="4338075" y="6256525"/>
            <a:ext cx="278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https://docs.optaplanner.org/</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Brute Force or Exhaustive Search</a:t>
            </a:r>
            <a:endParaRPr sz="2500"/>
          </a:p>
          <a:p>
            <a:pPr indent="0" lvl="0" marL="0" rtl="0" algn="l">
              <a:spcBef>
                <a:spcPts val="0"/>
              </a:spcBef>
              <a:spcAft>
                <a:spcPts val="0"/>
              </a:spcAft>
              <a:buClr>
                <a:schemeClr val="dk2"/>
              </a:buClr>
              <a:buSzPts val="6000"/>
              <a:buFont typeface="Georgia"/>
              <a:buNone/>
            </a:pPr>
            <a:r>
              <a:rPr lang="en-US" sz="1800"/>
              <a:t>Combinatorial Explosion</a:t>
            </a:r>
            <a:endParaRPr sz="1800"/>
          </a:p>
        </p:txBody>
      </p:sp>
      <p:sp>
        <p:nvSpPr>
          <p:cNvPr id="145" name="Google Shape;145;p22"/>
          <p:cNvSpPr txBox="1"/>
          <p:nvPr/>
        </p:nvSpPr>
        <p:spPr>
          <a:xfrm>
            <a:off x="337350" y="1915450"/>
            <a:ext cx="5160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Roboto"/>
                <a:ea typeface="Roboto"/>
                <a:cs typeface="Roboto"/>
                <a:sym typeface="Roboto"/>
              </a:rPr>
              <a:t>In mathematics, a combinatorial explosion is the rapid growth of the complexity of a problem due to how the combinatorics of the problem is affected by the input, constraints, and bounds of the problem. Combinatorial explosion is sometimes used to justify the intractability of certain problems.</a:t>
            </a:r>
            <a:endParaRPr/>
          </a:p>
        </p:txBody>
      </p:sp>
      <p:pic>
        <p:nvPicPr>
          <p:cNvPr id="146" name="Google Shape;146;p22"/>
          <p:cNvPicPr preferRelativeResize="0"/>
          <p:nvPr/>
        </p:nvPicPr>
        <p:blipFill>
          <a:blip r:embed="rId3">
            <a:alphaModFix/>
          </a:blip>
          <a:stretch>
            <a:fillRect/>
          </a:stretch>
        </p:blipFill>
        <p:spPr>
          <a:xfrm>
            <a:off x="1071600" y="3110750"/>
            <a:ext cx="3423250" cy="3423250"/>
          </a:xfrm>
          <a:prstGeom prst="rect">
            <a:avLst/>
          </a:prstGeom>
          <a:noFill/>
          <a:ln>
            <a:noFill/>
          </a:ln>
        </p:spPr>
      </p:pic>
      <p:sp>
        <p:nvSpPr>
          <p:cNvPr id="147" name="Google Shape;147;p22"/>
          <p:cNvSpPr txBox="1"/>
          <p:nvPr/>
        </p:nvSpPr>
        <p:spPr>
          <a:xfrm>
            <a:off x="1487425" y="6443125"/>
            <a:ext cx="280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https://www.freecodecamp.org/</a:t>
            </a:r>
            <a:endParaRPr sz="1000"/>
          </a:p>
        </p:txBody>
      </p:sp>
      <p:sp>
        <p:nvSpPr>
          <p:cNvPr id="148" name="Google Shape;148;p22"/>
          <p:cNvSpPr txBox="1"/>
          <p:nvPr/>
        </p:nvSpPr>
        <p:spPr>
          <a:xfrm>
            <a:off x="5609525" y="1915450"/>
            <a:ext cx="58491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Roboto"/>
                <a:ea typeface="Roboto"/>
                <a:cs typeface="Roboto"/>
                <a:sym typeface="Roboto"/>
              </a:rPr>
              <a:t>In the game of chess the number of choices at each level increases by the branching factor, which may typically multiply the options by 20 or more at each move.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a:solidFill>
                  <a:schemeClr val="dk1"/>
                </a:solidFill>
                <a:latin typeface="Roboto"/>
                <a:ea typeface="Roboto"/>
                <a:cs typeface="Roboto"/>
                <a:sym typeface="Roboto"/>
              </a:rPr>
              <a:t>Although in theory it should be possible to analyze the game of chess from start to finish, the number of states to be examined is so enormous that it is completely impractical, not only at present but for any conceivable computer in the future.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a:solidFill>
                  <a:schemeClr val="dk1"/>
                </a:solidFill>
                <a:latin typeface="Roboto"/>
                <a:ea typeface="Roboto"/>
                <a:cs typeface="Roboto"/>
                <a:sym typeface="Roboto"/>
              </a:rPr>
              <a:t>To appreciate this, consider an example: if one million game states can be examined each second and the branching factor is 10, then to analyze 6 moves ahead takes 1 second, to analyze 12 moves takes 11 days, and to cover 18 moves takes nearly 32 000 years.</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US">
                <a:solidFill>
                  <a:schemeClr val="dk1"/>
                </a:solidFill>
                <a:latin typeface="Roboto"/>
                <a:ea typeface="Roboto"/>
                <a:cs typeface="Roboto"/>
                <a:sym typeface="Roboto"/>
              </a:rPr>
              <a:t>One of the main thrusts of artificial intelligence work has been to find ways, such as </a:t>
            </a:r>
            <a:r>
              <a:rPr b="1" lang="en-US">
                <a:solidFill>
                  <a:schemeClr val="dk1"/>
                </a:solidFill>
                <a:latin typeface="Roboto"/>
                <a:ea typeface="Roboto"/>
                <a:cs typeface="Roboto"/>
                <a:sym typeface="Roboto"/>
              </a:rPr>
              <a:t>heuristic search</a:t>
            </a:r>
            <a:r>
              <a:rPr lang="en-US">
                <a:solidFill>
                  <a:schemeClr val="dk1"/>
                </a:solidFill>
                <a:latin typeface="Roboto"/>
                <a:ea typeface="Roboto"/>
                <a:cs typeface="Roboto"/>
                <a:sym typeface="Roboto"/>
              </a:rPr>
              <a:t>, to circumvent the combinatorial explosion.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AlphaZero and AlphaGo</a:t>
            </a:r>
            <a:endParaRPr sz="2500"/>
          </a:p>
        </p:txBody>
      </p:sp>
      <p:sp>
        <p:nvSpPr>
          <p:cNvPr id="154" name="Google Shape;154;p23"/>
          <p:cNvSpPr txBox="1"/>
          <p:nvPr/>
        </p:nvSpPr>
        <p:spPr>
          <a:xfrm>
            <a:off x="337350" y="1872325"/>
            <a:ext cx="6358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a:ea typeface="Roboto"/>
                <a:cs typeface="Roboto"/>
                <a:sym typeface="Roboto"/>
              </a:rPr>
              <a:t>AlphaZero was developed by the artificial intelligence and research company DeepMind, which was acquired by Google. It is a computer program that reached a virtually unthinkable level of play using only reinforcement learning and self-play in order to train its neural networks. In other words, it was only given the rules of the game and then played against itself many millions of times (</a:t>
            </a:r>
            <a:r>
              <a:rPr b="1" lang="en-US">
                <a:latin typeface="Roboto"/>
                <a:ea typeface="Roboto"/>
                <a:cs typeface="Roboto"/>
                <a:sym typeface="Roboto"/>
              </a:rPr>
              <a:t>44 million games in the first nine hours</a:t>
            </a:r>
            <a:r>
              <a:rPr lang="en-US">
                <a:latin typeface="Roboto"/>
                <a:ea typeface="Roboto"/>
                <a:cs typeface="Roboto"/>
                <a:sym typeface="Roboto"/>
              </a:rPr>
              <a:t>, according to DeepMind).</a:t>
            </a:r>
            <a:endParaRPr>
              <a:latin typeface="Roboto"/>
              <a:ea typeface="Roboto"/>
              <a:cs typeface="Roboto"/>
              <a:sym typeface="Roboto"/>
            </a:endParaRPr>
          </a:p>
        </p:txBody>
      </p:sp>
      <p:pic>
        <p:nvPicPr>
          <p:cNvPr id="155" name="Google Shape;155;p23"/>
          <p:cNvPicPr preferRelativeResize="0"/>
          <p:nvPr/>
        </p:nvPicPr>
        <p:blipFill>
          <a:blip r:embed="rId3">
            <a:alphaModFix/>
          </a:blip>
          <a:stretch>
            <a:fillRect/>
          </a:stretch>
        </p:blipFill>
        <p:spPr>
          <a:xfrm>
            <a:off x="782025" y="3349825"/>
            <a:ext cx="5139923" cy="2772750"/>
          </a:xfrm>
          <a:prstGeom prst="rect">
            <a:avLst/>
          </a:prstGeom>
          <a:noFill/>
          <a:ln>
            <a:noFill/>
          </a:ln>
        </p:spPr>
      </p:pic>
      <p:pic>
        <p:nvPicPr>
          <p:cNvPr id="156" name="Google Shape;156;p23"/>
          <p:cNvPicPr preferRelativeResize="0"/>
          <p:nvPr/>
        </p:nvPicPr>
        <p:blipFill>
          <a:blip r:embed="rId4">
            <a:alphaModFix/>
          </a:blip>
          <a:stretch>
            <a:fillRect/>
          </a:stretch>
        </p:blipFill>
        <p:spPr>
          <a:xfrm>
            <a:off x="7166950" y="1176325"/>
            <a:ext cx="4257352" cy="4257352"/>
          </a:xfrm>
          <a:prstGeom prst="rect">
            <a:avLst/>
          </a:prstGeom>
          <a:noFill/>
          <a:ln>
            <a:noFill/>
          </a:ln>
        </p:spPr>
      </p:pic>
      <p:sp>
        <p:nvSpPr>
          <p:cNvPr id="157" name="Google Shape;157;p23"/>
          <p:cNvSpPr txBox="1"/>
          <p:nvPr/>
        </p:nvSpPr>
        <p:spPr>
          <a:xfrm>
            <a:off x="8375925" y="5469575"/>
            <a:ext cx="280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Image credit - DeepMind Technologies</a:t>
            </a:r>
            <a:endParaRPr sz="1000"/>
          </a:p>
        </p:txBody>
      </p:sp>
      <p:sp>
        <p:nvSpPr>
          <p:cNvPr id="158" name="Google Shape;158;p23"/>
          <p:cNvSpPr txBox="1"/>
          <p:nvPr/>
        </p:nvSpPr>
        <p:spPr>
          <a:xfrm>
            <a:off x="795000" y="6122575"/>
            <a:ext cx="406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t>Resource: </a:t>
            </a:r>
            <a:r>
              <a:rPr lang="en-US" sz="1000" u="sng">
                <a:solidFill>
                  <a:srgbClr val="0097A7"/>
                </a:solidFill>
                <a:hlinkClick r:id="rId5">
                  <a:extLst>
                    <a:ext uri="{A12FA001-AC4F-418D-AE19-62706E023703}">
                      <ahyp:hlinkClr val="tx"/>
                    </a:ext>
                  </a:extLst>
                </a:hlinkClick>
              </a:rPr>
              <a:t>https://www.deepmind.com/blog/alphazero-shedding-new-light-on-chess-shogi-and-go</a:t>
            </a:r>
            <a:endParaRPr sz="1000"/>
          </a:p>
        </p:txBody>
      </p:sp>
      <p:sp>
        <p:nvSpPr>
          <p:cNvPr id="159" name="Google Shape;159;p23"/>
          <p:cNvSpPr txBox="1"/>
          <p:nvPr/>
        </p:nvSpPr>
        <p:spPr>
          <a:xfrm>
            <a:off x="7166950" y="5775550"/>
            <a:ext cx="4716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123693"/>
                </a:solidFill>
                <a:highlight>
                  <a:srgbClr val="D4FFED"/>
                </a:highlight>
              </a:rPr>
              <a:t>Go - There are an astonishing 10 to the power of 170 possible board configurations - more than the number of atoms in the known universe.</a:t>
            </a:r>
            <a:br>
              <a:rPr lang="en-US" sz="1000"/>
            </a:br>
            <a:r>
              <a:rPr lang="en-US" sz="1000" u="sng">
                <a:solidFill>
                  <a:srgbClr val="0097A7"/>
                </a:solidFill>
                <a:hlinkClick r:id="rId6">
                  <a:extLst>
                    <a:ext uri="{A12FA001-AC4F-418D-AE19-62706E023703}">
                      <ahyp:hlinkClr val="tx"/>
                    </a:ext>
                  </a:extLst>
                </a:hlinkClick>
              </a:rPr>
              <a:t>https://www.deepmind.com/research/highlighted-research/alphago</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2"/>
              </a:buClr>
              <a:buSzPts val="6000"/>
              <a:buFont typeface="Georgia"/>
              <a:buNone/>
            </a:pPr>
            <a:r>
              <a:rPr lang="en-US" sz="2500"/>
              <a:t>Travelling Salesman Problem</a:t>
            </a:r>
            <a:endParaRPr sz="1800"/>
          </a:p>
        </p:txBody>
      </p:sp>
      <p:sp>
        <p:nvSpPr>
          <p:cNvPr id="165" name="Google Shape;165;p24"/>
          <p:cNvSpPr txBox="1"/>
          <p:nvPr/>
        </p:nvSpPr>
        <p:spPr>
          <a:xfrm>
            <a:off x="521625" y="2060825"/>
            <a:ext cx="51477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en-US" sz="1600"/>
              <a:t>One of the most famous Computer Science problems in the field of combinatorial optimization</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Given n cities with known distances between each pair, find the shortest tour that passes through all the cities exactly once before returning to the starting city</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It is used as a benchmark for many optimization methods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Even though the problem is computationally difficult, many heuristics and exact algorithms are known, so that some instances with tens of thousands of cities can be solved completely and even problems with millions of cities can be approximated within a small fraction of 1%</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166" name="Google Shape;166;p24"/>
          <p:cNvPicPr preferRelativeResize="0"/>
          <p:nvPr/>
        </p:nvPicPr>
        <p:blipFill>
          <a:blip r:embed="rId3">
            <a:alphaModFix/>
          </a:blip>
          <a:stretch>
            <a:fillRect/>
          </a:stretch>
        </p:blipFill>
        <p:spPr>
          <a:xfrm>
            <a:off x="6188238" y="1811125"/>
            <a:ext cx="5752387" cy="3235749"/>
          </a:xfrm>
          <a:prstGeom prst="rect">
            <a:avLst/>
          </a:prstGeom>
          <a:noFill/>
          <a:ln>
            <a:noFill/>
          </a:ln>
        </p:spPr>
      </p:pic>
      <p:sp>
        <p:nvSpPr>
          <p:cNvPr id="167" name="Google Shape;167;p24"/>
          <p:cNvSpPr txBox="1"/>
          <p:nvPr/>
        </p:nvSpPr>
        <p:spPr>
          <a:xfrm>
            <a:off x="8150100" y="5085175"/>
            <a:ext cx="2305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Image credit - Islenia Mil for Quanta Magazine</a:t>
            </a:r>
            <a:endParaRPr sz="800"/>
          </a:p>
        </p:txBody>
      </p:sp>
      <p:sp>
        <p:nvSpPr>
          <p:cNvPr id="168" name="Google Shape;168;p24"/>
          <p:cNvSpPr txBox="1"/>
          <p:nvPr/>
        </p:nvSpPr>
        <p:spPr>
          <a:xfrm>
            <a:off x="6447550" y="5640475"/>
            <a:ext cx="5374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rgbClr val="000000"/>
                </a:solidFill>
                <a:latin typeface="Roboto"/>
                <a:ea typeface="Roboto"/>
                <a:cs typeface="Roboto"/>
                <a:sym typeface="Roboto"/>
              </a:rPr>
              <a:t>Computer Scientists Break Traveling Salesperson Record</a:t>
            </a:r>
            <a:br>
              <a:rPr lang="en-US" sz="1300">
                <a:solidFill>
                  <a:srgbClr val="000000"/>
                </a:solidFill>
                <a:latin typeface="Roboto"/>
                <a:ea typeface="Roboto"/>
                <a:cs typeface="Roboto"/>
                <a:sym typeface="Roboto"/>
              </a:rPr>
            </a:br>
            <a:r>
              <a:rPr lang="en-US" sz="1300" u="sng">
                <a:solidFill>
                  <a:srgbClr val="0097A7"/>
                </a:solidFill>
                <a:latin typeface="Roboto"/>
                <a:ea typeface="Roboto"/>
                <a:cs typeface="Roboto"/>
                <a:sym typeface="Roboto"/>
                <a:hlinkClick r:id="rId4">
                  <a:extLst>
                    <a:ext uri="{A12FA001-AC4F-418D-AE19-62706E023703}">
                      <ahyp:hlinkClr val="tx"/>
                    </a:ext>
                  </a:extLst>
                </a:hlinkClick>
              </a:rPr>
              <a:t>https://www.quantamagazine.org/computer-scientists-break-traveling-salesperson-record-20201008/</a:t>
            </a:r>
            <a:endParaRPr sz="1300">
              <a:solidFill>
                <a:srgbClr val="000000"/>
              </a:solidFill>
              <a:latin typeface="Roboto"/>
              <a:ea typeface="Roboto"/>
              <a:cs typeface="Roboto"/>
              <a:sym typeface="Roboto"/>
            </a:endParaRPr>
          </a:p>
          <a:p>
            <a:pPr indent="0" lvl="0" marL="0" rtl="0" algn="l">
              <a:spcBef>
                <a:spcPts val="0"/>
              </a:spcBef>
              <a:spcAft>
                <a:spcPts val="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UNCG Cover Slides">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CG-White-TopNavyBar">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